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89" r:id="rId2"/>
    <p:sldMasterId id="2147483798" r:id="rId3"/>
    <p:sldMasterId id="2147483805" r:id="rId4"/>
    <p:sldMasterId id="2147483812" r:id="rId5"/>
    <p:sldMasterId id="2147483830" r:id="rId6"/>
  </p:sldMasterIdLst>
  <p:notesMasterIdLst>
    <p:notesMasterId r:id="rId33"/>
  </p:notesMasterIdLst>
  <p:sldIdLst>
    <p:sldId id="295" r:id="rId7"/>
    <p:sldId id="296" r:id="rId8"/>
    <p:sldId id="345" r:id="rId9"/>
    <p:sldId id="333" r:id="rId10"/>
    <p:sldId id="334" r:id="rId11"/>
    <p:sldId id="335" r:id="rId12"/>
    <p:sldId id="338" r:id="rId13"/>
    <p:sldId id="346" r:id="rId14"/>
    <p:sldId id="339" r:id="rId15"/>
    <p:sldId id="340" r:id="rId16"/>
    <p:sldId id="341" r:id="rId17"/>
    <p:sldId id="342" r:id="rId18"/>
    <p:sldId id="344" r:id="rId19"/>
    <p:sldId id="347" r:id="rId20"/>
    <p:sldId id="350" r:id="rId21"/>
    <p:sldId id="351" r:id="rId22"/>
    <p:sldId id="348" r:id="rId23"/>
    <p:sldId id="353" r:id="rId24"/>
    <p:sldId id="352" r:id="rId25"/>
    <p:sldId id="354" r:id="rId26"/>
    <p:sldId id="356" r:id="rId27"/>
    <p:sldId id="357" r:id="rId28"/>
    <p:sldId id="358" r:id="rId29"/>
    <p:sldId id="359" r:id="rId30"/>
    <p:sldId id="349" r:id="rId31"/>
    <p:sldId id="35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tora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2C9"/>
    <a:srgbClr val="5382C1"/>
    <a:srgbClr val="81A3D1"/>
    <a:srgbClr val="6690C8"/>
    <a:srgbClr val="97C777"/>
    <a:srgbClr val="D2A000"/>
    <a:srgbClr val="FF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8" autoAdjust="0"/>
    <p:restoredTop sz="86392" autoAdjust="0"/>
  </p:normalViewPr>
  <p:slideViewPr>
    <p:cSldViewPr snapToGrid="0" snapToObjects="1">
      <p:cViewPr varScale="1">
        <p:scale>
          <a:sx n="63" d="100"/>
          <a:sy n="63" d="100"/>
        </p:scale>
        <p:origin x="13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Pr&#233;%20com&#176;%20&amp;%20Com&#176;%202019\CDOEA%201D\190517%2015h30%20CDOEA%201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190515%20CDOEA%202D\190604%20Places%20en%205S%20pour%20affectations%20post%20CDOE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190515%20CDOEA%202D\190604%20Places%20en%205S%20pour%20affectations%20post%20CDOE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190515%20CDOEA%202D\190604%20Places%20en%205S%20pour%20affectations%20post%20CDOEA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190515%20CDOEA%202D\190604%20Places%20en%205S%20pour%20affectations%20post%20CDOE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Retards%20Effectifs%20par%20SEGPA%20R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godet\Desktop\190521%20Effectifs%20SEGPA%20R18%20Filles%20Gar&#231;o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SEGPA%2075\Effectifs%20SEGPA%2075\190521%20Effectifs%20SEGPA%20R18%20Filles%20Gar&#231;o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Pr&#233;%20com&#176;%20&amp;%20Com&#176;%202019\CDOEA%201D\190517%2015h30%20CDOEA%201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90510%20USB%20Philips\190510%20%20USB%20CDOEA%20MASESH\190510%20CDOEA%20MDPH%20SEGPA\190510%20CDOEA\Pr&#233;%20com&#176;%20&amp;%20Com&#176;%202019\CDOEA%201D\190517%2015h30%20CDOEA%201D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Effectifs Filles-Garçons</a:t>
            </a:r>
            <a:r>
              <a:rPr lang="fr-FR" baseline="0"/>
              <a:t> par niveaux</a:t>
            </a:r>
            <a:endParaRPr lang="fr-FR"/>
          </a:p>
        </c:rich>
      </c:tx>
      <c:layout>
        <c:manualLayout>
          <c:xMode val="edge"/>
          <c:yMode val="edge"/>
          <c:x val="0.13263188976377951"/>
          <c:y val="2.8455284552845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'Réu° DACS 230519'!$B$1</c:f>
              <c:strCache>
                <c:ptCount val="1"/>
                <c:pt idx="0">
                  <c:v>Filles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'Réu° DACS 230519'!$A$2:$A$5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'Réu° DACS 230519'!$B$2:$B$5</c:f>
              <c:numCache>
                <c:formatCode>General</c:formatCode>
                <c:ptCount val="4"/>
                <c:pt idx="0">
                  <c:v>59</c:v>
                </c:pt>
                <c:pt idx="1">
                  <c:v>73</c:v>
                </c:pt>
                <c:pt idx="2">
                  <c:v>78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1-44AA-9334-CF9D25FAD249}"/>
            </c:ext>
          </c:extLst>
        </c:ser>
        <c:ser>
          <c:idx val="1"/>
          <c:order val="1"/>
          <c:tx>
            <c:strRef>
              <c:f>'Réu° DACS 230519'!$C$1</c:f>
              <c:strCache>
                <c:ptCount val="1"/>
                <c:pt idx="0">
                  <c:v>Garçons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1-44AA-9334-CF9D25FAD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'Réu° DACS 230519'!$A$2:$A$5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'Réu° DACS 230519'!$C$2:$C$5</c:f>
              <c:numCache>
                <c:formatCode>General</c:formatCode>
                <c:ptCount val="4"/>
                <c:pt idx="0">
                  <c:v>116</c:v>
                </c:pt>
                <c:pt idx="1">
                  <c:v>111</c:v>
                </c:pt>
                <c:pt idx="2">
                  <c:v>126</c:v>
                </c:pt>
                <c:pt idx="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B1-44AA-9334-CF9D25FAD2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8571040"/>
        <c:axId val="160501264"/>
      </c:barChart>
      <c:catAx>
        <c:axId val="13857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501264"/>
        <c:crosses val="autoZero"/>
        <c:auto val="1"/>
        <c:lblAlgn val="ctr"/>
        <c:lblOffset val="100"/>
        <c:noMultiLvlLbl val="0"/>
      </c:catAx>
      <c:valAx>
        <c:axId val="160501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57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Orientations par </a:t>
            </a:r>
            <a:r>
              <a:rPr lang="fr-FR" dirty="0" smtClean="0"/>
              <a:t>arrondissements </a:t>
            </a:r>
            <a:r>
              <a:rPr lang="fr-FR" dirty="0"/>
              <a:t>des collèges d'origine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'Pré-Or° par circ°'!$A$55</c:f>
              <c:strCache>
                <c:ptCount val="1"/>
                <c:pt idx="0">
                  <c:v>Nombre d'orientations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'Pré-Or° par circ°'!$B$54:$N$54</c:f>
              <c:strCache>
                <c:ptCount val="13"/>
                <c:pt idx="0">
                  <c:v>5ème </c:v>
                </c:pt>
                <c:pt idx="1">
                  <c:v>9ème</c:v>
                </c:pt>
                <c:pt idx="2">
                  <c:v>10ème</c:v>
                </c:pt>
                <c:pt idx="3">
                  <c:v>11ème</c:v>
                </c:pt>
                <c:pt idx="4">
                  <c:v>12ème</c:v>
                </c:pt>
                <c:pt idx="5">
                  <c:v>13ème</c:v>
                </c:pt>
                <c:pt idx="6">
                  <c:v>14ème</c:v>
                </c:pt>
                <c:pt idx="7">
                  <c:v>15ème</c:v>
                </c:pt>
                <c:pt idx="8">
                  <c:v>16ème</c:v>
                </c:pt>
                <c:pt idx="9">
                  <c:v>17ème</c:v>
                </c:pt>
                <c:pt idx="10">
                  <c:v>18ème</c:v>
                </c:pt>
                <c:pt idx="11">
                  <c:v>19ème</c:v>
                </c:pt>
                <c:pt idx="12">
                  <c:v>20ème</c:v>
                </c:pt>
              </c:strCache>
            </c:strRef>
          </c:cat>
          <c:val>
            <c:numRef>
              <c:f>'Pré-Or° par circ°'!$B$55:$N$55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7</c:v>
                </c:pt>
                <c:pt idx="7">
                  <c:v>8</c:v>
                </c:pt>
                <c:pt idx="8">
                  <c:v>1</c:v>
                </c:pt>
                <c:pt idx="9">
                  <c:v>4</c:v>
                </c:pt>
                <c:pt idx="10">
                  <c:v>10</c:v>
                </c:pt>
                <c:pt idx="11">
                  <c:v>13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F-496E-A344-C808C61A7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597728"/>
        <c:axId val="161598288"/>
      </c:barChart>
      <c:catAx>
        <c:axId val="16159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598288"/>
        <c:crosses val="autoZero"/>
        <c:auto val="1"/>
        <c:lblAlgn val="ctr"/>
        <c:lblOffset val="100"/>
        <c:noMultiLvlLbl val="0"/>
      </c:catAx>
      <c:valAx>
        <c:axId val="16159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59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ysClr val="windowText" lastClr="000000"/>
                </a:solidFill>
              </a:rPr>
              <a:t>Evolution effectifs R18 - R19</a:t>
            </a:r>
          </a:p>
        </c:rich>
      </c:tx>
      <c:layout>
        <c:manualLayout>
          <c:xMode val="edge"/>
          <c:yMode val="edge"/>
          <c:x val="0.31317344706911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'Réu° DACS 230519'!$Q$37</c:f>
              <c:strCache>
                <c:ptCount val="1"/>
                <c:pt idx="0">
                  <c:v>R18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'Réu° DACS 230519'!$P$38:$P$41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'Réu° DACS 230519'!$Q$38:$Q$41</c:f>
              <c:numCache>
                <c:formatCode>General</c:formatCode>
                <c:ptCount val="4"/>
                <c:pt idx="0">
                  <c:v>175</c:v>
                </c:pt>
                <c:pt idx="1">
                  <c:v>185</c:v>
                </c:pt>
                <c:pt idx="2">
                  <c:v>204</c:v>
                </c:pt>
                <c:pt idx="3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7-4FE7-8242-3FBE1109CC75}"/>
            </c:ext>
          </c:extLst>
        </c:ser>
        <c:ser>
          <c:idx val="1"/>
          <c:order val="1"/>
          <c:tx>
            <c:strRef>
              <c:f>'Réu° DACS 230519'!$R$37</c:f>
              <c:strCache>
                <c:ptCount val="1"/>
                <c:pt idx="0">
                  <c:v>R19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B7-4FE7-8242-3FBE1109C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'Réu° DACS 230519'!$P$38:$P$41</c:f>
              <c:strCache>
                <c:ptCount val="4"/>
                <c:pt idx="0">
                  <c:v>6ème</c:v>
                </c:pt>
                <c:pt idx="1">
                  <c:v>5ème</c:v>
                </c:pt>
                <c:pt idx="2">
                  <c:v>4ème</c:v>
                </c:pt>
                <c:pt idx="3">
                  <c:v>3ème</c:v>
                </c:pt>
              </c:strCache>
            </c:strRef>
          </c:cat>
          <c:val>
            <c:numRef>
              <c:f>'Réu° DACS 230519'!$R$38:$R$41</c:f>
              <c:numCache>
                <c:formatCode>General</c:formatCode>
                <c:ptCount val="4"/>
                <c:pt idx="0">
                  <c:v>193</c:v>
                </c:pt>
                <c:pt idx="1">
                  <c:v>213</c:v>
                </c:pt>
                <c:pt idx="2">
                  <c:v>238</c:v>
                </c:pt>
                <c:pt idx="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B7-4FE7-8242-3FBE1109CC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1601088"/>
        <c:axId val="161601648"/>
      </c:barChart>
      <c:catAx>
        <c:axId val="1616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601648"/>
        <c:crosses val="autoZero"/>
        <c:auto val="1"/>
        <c:lblAlgn val="ctr"/>
        <c:lblOffset val="100"/>
        <c:noMultiLvlLbl val="0"/>
      </c:catAx>
      <c:valAx>
        <c:axId val="16160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60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6618342842808"/>
          <c:y val="0"/>
          <c:w val="0.860020639644971"/>
          <c:h val="0.61312290864756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Feuil1!$N$3</c:f>
              <c:strCache>
                <c:ptCount val="1"/>
                <c:pt idx="0">
                  <c:v>6ème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Feuil1!$M$4:$M$18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Feuil1!$N$4:$N$18</c:f>
              <c:numCache>
                <c:formatCode>General</c:formatCode>
                <c:ptCount val="15"/>
                <c:pt idx="1">
                  <c:v>15</c:v>
                </c:pt>
                <c:pt idx="2">
                  <c:v>16</c:v>
                </c:pt>
                <c:pt idx="3">
                  <c:v>16</c:v>
                </c:pt>
                <c:pt idx="4">
                  <c:v>12</c:v>
                </c:pt>
                <c:pt idx="5">
                  <c:v>13</c:v>
                </c:pt>
                <c:pt idx="6">
                  <c:v>16</c:v>
                </c:pt>
                <c:pt idx="7">
                  <c:v>15</c:v>
                </c:pt>
                <c:pt idx="8">
                  <c:v>13</c:v>
                </c:pt>
                <c:pt idx="9">
                  <c:v>13</c:v>
                </c:pt>
                <c:pt idx="10">
                  <c:v>15</c:v>
                </c:pt>
                <c:pt idx="11">
                  <c:v>15</c:v>
                </c:pt>
                <c:pt idx="12">
                  <c:v>14</c:v>
                </c:pt>
                <c:pt idx="13">
                  <c:v>12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E-4E92-AEC6-10232E354F69}"/>
            </c:ext>
          </c:extLst>
        </c:ser>
        <c:ser>
          <c:idx val="1"/>
          <c:order val="1"/>
          <c:tx>
            <c:strRef>
              <c:f>Feuil1!$O$3</c:f>
              <c:strCache>
                <c:ptCount val="1"/>
                <c:pt idx="0">
                  <c:v>5ème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Feuil1!$M$4:$M$18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Feuil1!$O$4:$O$18</c:f>
              <c:numCache>
                <c:formatCode>General</c:formatCode>
                <c:ptCount val="15"/>
                <c:pt idx="0">
                  <c:v>10</c:v>
                </c:pt>
                <c:pt idx="1">
                  <c:v>16</c:v>
                </c:pt>
                <c:pt idx="2">
                  <c:v>11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  <c:pt idx="7">
                  <c:v>16</c:v>
                </c:pt>
                <c:pt idx="8">
                  <c:v>15</c:v>
                </c:pt>
                <c:pt idx="9">
                  <c:v>13</c:v>
                </c:pt>
                <c:pt idx="10">
                  <c:v>16</c:v>
                </c:pt>
                <c:pt idx="11">
                  <c:v>16</c:v>
                </c:pt>
                <c:pt idx="12">
                  <c:v>13</c:v>
                </c:pt>
                <c:pt idx="13">
                  <c:v>13</c:v>
                </c:pt>
                <c:pt idx="1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E-4E92-AEC6-10232E354F69}"/>
            </c:ext>
          </c:extLst>
        </c:ser>
        <c:ser>
          <c:idx val="2"/>
          <c:order val="2"/>
          <c:tx>
            <c:strRef>
              <c:f>Feuil1!$P$3</c:f>
              <c:strCache>
                <c:ptCount val="1"/>
                <c:pt idx="0">
                  <c:v>4ème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Feuil1!$M$4:$M$18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Feuil1!$P$4:$P$18</c:f>
              <c:numCache>
                <c:formatCode>General</c:formatCode>
                <c:ptCount val="15"/>
                <c:pt idx="0">
                  <c:v>9</c:v>
                </c:pt>
                <c:pt idx="1">
                  <c:v>14</c:v>
                </c:pt>
                <c:pt idx="2">
                  <c:v>16</c:v>
                </c:pt>
                <c:pt idx="3">
                  <c:v>15</c:v>
                </c:pt>
                <c:pt idx="4">
                  <c:v>16</c:v>
                </c:pt>
                <c:pt idx="5">
                  <c:v>15</c:v>
                </c:pt>
                <c:pt idx="6">
                  <c:v>17</c:v>
                </c:pt>
                <c:pt idx="7">
                  <c:v>15</c:v>
                </c:pt>
                <c:pt idx="8">
                  <c:v>16</c:v>
                </c:pt>
                <c:pt idx="9">
                  <c:v>16</c:v>
                </c:pt>
                <c:pt idx="10">
                  <c:v>15</c:v>
                </c:pt>
                <c:pt idx="11">
                  <c:v>15</c:v>
                </c:pt>
                <c:pt idx="12">
                  <c:v>11</c:v>
                </c:pt>
                <c:pt idx="13">
                  <c:v>11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4E-4E92-AEC6-10232E354F69}"/>
            </c:ext>
          </c:extLst>
        </c:ser>
        <c:ser>
          <c:idx val="3"/>
          <c:order val="3"/>
          <c:tx>
            <c:strRef>
              <c:f>Feuil1!$Q$3</c:f>
              <c:strCache>
                <c:ptCount val="1"/>
                <c:pt idx="0">
                  <c:v>3ème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Feuil1!$M$4:$M$18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Feuil1!$Q$4:$Q$18</c:f>
              <c:numCache>
                <c:formatCode>General</c:formatCode>
                <c:ptCount val="15"/>
                <c:pt idx="0">
                  <c:v>12</c:v>
                </c:pt>
                <c:pt idx="1">
                  <c:v>12</c:v>
                </c:pt>
                <c:pt idx="2">
                  <c:v>15</c:v>
                </c:pt>
                <c:pt idx="3">
                  <c:v>13</c:v>
                </c:pt>
                <c:pt idx="4">
                  <c:v>15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16</c:v>
                </c:pt>
                <c:pt idx="12">
                  <c:v>12</c:v>
                </c:pt>
                <c:pt idx="13">
                  <c:v>16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4E-4E92-AEC6-10232E354F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807232"/>
        <c:axId val="162807792"/>
      </c:barChart>
      <c:catAx>
        <c:axId val="1628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807792"/>
        <c:crosses val="autoZero"/>
        <c:auto val="1"/>
        <c:lblAlgn val="ctr"/>
        <c:lblOffset val="100"/>
        <c:noMultiLvlLbl val="0"/>
      </c:catAx>
      <c:valAx>
        <c:axId val="1628077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8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Feuil2!$C$1:$C$2</c:f>
              <c:strCache>
                <c:ptCount val="2"/>
                <c:pt idx="0">
                  <c:v>6ème</c:v>
                </c:pt>
                <c:pt idx="1">
                  <c:v>∆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Feuil2!$B$3:$B$17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Feuil2!$C$3:$C$17</c:f>
              <c:numCache>
                <c:formatCode>General</c:formatCode>
                <c:ptCount val="15"/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A-4F0A-B495-940ACF847179}"/>
            </c:ext>
          </c:extLst>
        </c:ser>
        <c:ser>
          <c:idx val="1"/>
          <c:order val="1"/>
          <c:tx>
            <c:strRef>
              <c:f>Feuil2!$D$1:$D$2</c:f>
              <c:strCache>
                <c:ptCount val="2"/>
                <c:pt idx="0">
                  <c:v>5ème</c:v>
                </c:pt>
                <c:pt idx="1">
                  <c:v>∆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Feuil2!$B$3:$B$17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Feuil2!$D$3:$D$17</c:f>
              <c:numCache>
                <c:formatCode>General</c:formatCode>
                <c:ptCount val="15"/>
                <c:pt idx="0">
                  <c:v>6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A-4F0A-B495-940ACF847179}"/>
            </c:ext>
          </c:extLst>
        </c:ser>
        <c:ser>
          <c:idx val="2"/>
          <c:order val="2"/>
          <c:tx>
            <c:strRef>
              <c:f>Feuil2!$E$1:$E$2</c:f>
              <c:strCache>
                <c:ptCount val="2"/>
                <c:pt idx="0">
                  <c:v>4ème</c:v>
                </c:pt>
                <c:pt idx="1">
                  <c:v>∆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Feuil2!$B$3:$B$17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Feuil2!$E$3:$E$17</c:f>
              <c:numCache>
                <c:formatCode>General</c:formatCode>
                <c:ptCount val="15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5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A-4F0A-B495-940ACF847179}"/>
            </c:ext>
          </c:extLst>
        </c:ser>
        <c:ser>
          <c:idx val="3"/>
          <c:order val="3"/>
          <c:tx>
            <c:strRef>
              <c:f>Feuil2!$F$1:$F$2</c:f>
              <c:strCache>
                <c:ptCount val="2"/>
                <c:pt idx="0">
                  <c:v>3ème</c:v>
                </c:pt>
                <c:pt idx="1">
                  <c:v>∆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Feuil2!$B$3:$B$17</c:f>
              <c:strCache>
                <c:ptCount val="15"/>
                <c:pt idx="0">
                  <c:v>SEGPA Jacques Prévert </c:v>
                </c:pt>
                <c:pt idx="1">
                  <c:v>SEGPA Pilâtre De Rozier </c:v>
                </c:pt>
                <c:pt idx="2">
                  <c:v>SEGPA Germaine Tillion </c:v>
                </c:pt>
                <c:pt idx="3">
                  <c:v>SEGPA Elsa Triolet </c:v>
                </c:pt>
                <c:pt idx="4">
                  <c:v>SEGPA Alberto Giacometti </c:v>
                </c:pt>
                <c:pt idx="5">
                  <c:v>SEGPA Guillaume Apollinaire </c:v>
                </c:pt>
                <c:pt idx="6">
                  <c:v>SEGPA La Rose Blanche </c:v>
                </c:pt>
                <c:pt idx="7">
                  <c:v>SEGPA Hector Berlioz </c:v>
                </c:pt>
                <c:pt idx="8">
                  <c:v>SEGPA Aimé Césaire </c:v>
                </c:pt>
                <c:pt idx="9">
                  <c:v>SEGPA Marx Dormoy </c:v>
                </c:pt>
                <c:pt idx="10">
                  <c:v>SEGPA Georges Brassens </c:v>
                </c:pt>
                <c:pt idx="11">
                  <c:v>SEGPA Edouard Pailleron </c:v>
                </c:pt>
                <c:pt idx="12">
                  <c:v>SEGPA JB Clément </c:v>
                </c:pt>
                <c:pt idx="13">
                  <c:v>SEGPA Robert Doisneau </c:v>
                </c:pt>
                <c:pt idx="14">
                  <c:v>SEGPA Pierre Mendes France</c:v>
                </c:pt>
              </c:strCache>
            </c:strRef>
          </c:cat>
          <c:val>
            <c:numRef>
              <c:f>Feuil2!$F$3:$F$17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A-4F0A-B495-940ACF8471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811712"/>
        <c:axId val="162812272"/>
      </c:barChart>
      <c:catAx>
        <c:axId val="16281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812272"/>
        <c:crosses val="autoZero"/>
        <c:auto val="1"/>
        <c:lblAlgn val="ctr"/>
        <c:lblOffset val="100"/>
        <c:noMultiLvlLbl val="0"/>
      </c:catAx>
      <c:valAx>
        <c:axId val="162812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81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Feuil2!$C$22</c:f>
              <c:strCache>
                <c:ptCount val="1"/>
                <c:pt idx="0">
                  <c:v>6ème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33200032575648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EE-4C46-B278-E8CB80E3A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Feuil2!$C$23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E-4C46-B278-E8CB80E3AB97}"/>
            </c:ext>
          </c:extLst>
        </c:ser>
        <c:ser>
          <c:idx val="1"/>
          <c:order val="1"/>
          <c:tx>
            <c:strRef>
              <c:f>Feuil2!$D$22</c:f>
              <c:strCache>
                <c:ptCount val="1"/>
                <c:pt idx="0">
                  <c:v>5ème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955466688383791E-2"/>
                  <c:y val="-9.2592592592592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EE-4C46-B278-E8CB80E3A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Feuil2!$D$23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E-4C46-B278-E8CB80E3AB97}"/>
            </c:ext>
          </c:extLst>
        </c:ser>
        <c:ser>
          <c:idx val="2"/>
          <c:order val="2"/>
          <c:tx>
            <c:strRef>
              <c:f>Feuil2!$E$22</c:f>
              <c:strCache>
                <c:ptCount val="1"/>
                <c:pt idx="0">
                  <c:v>4ème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796222240319826E-2"/>
                  <c:y val="-9.2592592592592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EE-4C46-B278-E8CB80E3A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Feuil2!$E$23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EE-4C46-B278-E8CB80E3AB97}"/>
            </c:ext>
          </c:extLst>
        </c:ser>
        <c:ser>
          <c:idx val="3"/>
          <c:order val="3"/>
          <c:tx>
            <c:strRef>
              <c:f>Feuil2!$F$22</c:f>
              <c:strCache>
                <c:ptCount val="1"/>
                <c:pt idx="0">
                  <c:v>3ème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503377857407235E-2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EE-4C46-B278-E8CB80E3A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Feuil2!$F$23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EE-4C46-B278-E8CB80E3AB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0725680"/>
        <c:axId val="390734640"/>
        <c:axId val="0"/>
      </c:bar3DChart>
      <c:catAx>
        <c:axId val="390725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0734640"/>
        <c:crosses val="autoZero"/>
        <c:auto val="1"/>
        <c:lblAlgn val="ctr"/>
        <c:lblOffset val="100"/>
        <c:noMultiLvlLbl val="0"/>
      </c:catAx>
      <c:valAx>
        <c:axId val="39073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072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Feuil3!$K$1</c:f>
              <c:strCache>
                <c:ptCount val="1"/>
                <c:pt idx="0">
                  <c:v>6ème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Feuil3!$J$2:$J$7</c:f>
              <c:strCache>
                <c:ptCount val="6"/>
                <c:pt idx="0">
                  <c:v>Centre (6ème) </c:v>
                </c:pt>
                <c:pt idx="1">
                  <c:v>11ème, 12ème </c:v>
                </c:pt>
                <c:pt idx="2">
                  <c:v>Sud (13, 14, 15èmes)</c:v>
                </c:pt>
                <c:pt idx="3">
                  <c:v>Nord (17, 18èmes)</c:v>
                </c:pt>
                <c:pt idx="4">
                  <c:v>Nord-Est (19ème)</c:v>
                </c:pt>
                <c:pt idx="5">
                  <c:v>Est (20ème)</c:v>
                </c:pt>
              </c:strCache>
            </c:strRef>
          </c:cat>
          <c:val>
            <c:numRef>
              <c:f>Feuil3!$K$2:$K$7</c:f>
              <c:numCache>
                <c:formatCode>General</c:formatCode>
                <c:ptCount val="6"/>
                <c:pt idx="1">
                  <c:v>1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3-451E-A4F6-33831DD40BB0}"/>
            </c:ext>
          </c:extLst>
        </c:ser>
        <c:ser>
          <c:idx val="1"/>
          <c:order val="1"/>
          <c:tx>
            <c:strRef>
              <c:f>Feuil3!$L$1</c:f>
              <c:strCache>
                <c:ptCount val="1"/>
                <c:pt idx="0">
                  <c:v>5ème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Feuil3!$J$2:$J$7</c:f>
              <c:strCache>
                <c:ptCount val="6"/>
                <c:pt idx="0">
                  <c:v>Centre (6ème) </c:v>
                </c:pt>
                <c:pt idx="1">
                  <c:v>11ème, 12ème </c:v>
                </c:pt>
                <c:pt idx="2">
                  <c:v>Sud (13, 14, 15èmes)</c:v>
                </c:pt>
                <c:pt idx="3">
                  <c:v>Nord (17, 18èmes)</c:v>
                </c:pt>
                <c:pt idx="4">
                  <c:v>Nord-Est (19ème)</c:v>
                </c:pt>
                <c:pt idx="5">
                  <c:v>Est (20ème)</c:v>
                </c:pt>
              </c:strCache>
            </c:strRef>
          </c:cat>
          <c:val>
            <c:numRef>
              <c:f>Feuil3!$L$2:$L$7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3-451E-A4F6-33831DD40BB0}"/>
            </c:ext>
          </c:extLst>
        </c:ser>
        <c:ser>
          <c:idx val="2"/>
          <c:order val="2"/>
          <c:tx>
            <c:strRef>
              <c:f>Feuil3!$M$1</c:f>
              <c:strCache>
                <c:ptCount val="1"/>
                <c:pt idx="0">
                  <c:v>4ème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Feuil3!$J$2:$J$7</c:f>
              <c:strCache>
                <c:ptCount val="6"/>
                <c:pt idx="0">
                  <c:v>Centre (6ème) </c:v>
                </c:pt>
                <c:pt idx="1">
                  <c:v>11ème, 12ème </c:v>
                </c:pt>
                <c:pt idx="2">
                  <c:v>Sud (13, 14, 15èmes)</c:v>
                </c:pt>
                <c:pt idx="3">
                  <c:v>Nord (17, 18èmes)</c:v>
                </c:pt>
                <c:pt idx="4">
                  <c:v>Nord-Est (19ème)</c:v>
                </c:pt>
                <c:pt idx="5">
                  <c:v>Est (20ème)</c:v>
                </c:pt>
              </c:strCache>
            </c:strRef>
          </c:cat>
          <c:val>
            <c:numRef>
              <c:f>Feuil3!$M$2:$M$7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3-451E-A4F6-33831DD40BB0}"/>
            </c:ext>
          </c:extLst>
        </c:ser>
        <c:ser>
          <c:idx val="3"/>
          <c:order val="3"/>
          <c:tx>
            <c:strRef>
              <c:f>Feuil3!$N$1</c:f>
              <c:strCache>
                <c:ptCount val="1"/>
                <c:pt idx="0">
                  <c:v>3ème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Feuil3!$J$2:$J$7</c:f>
              <c:strCache>
                <c:ptCount val="6"/>
                <c:pt idx="0">
                  <c:v>Centre (6ème) </c:v>
                </c:pt>
                <c:pt idx="1">
                  <c:v>11ème, 12ème </c:v>
                </c:pt>
                <c:pt idx="2">
                  <c:v>Sud (13, 14, 15èmes)</c:v>
                </c:pt>
                <c:pt idx="3">
                  <c:v>Nord (17, 18èmes)</c:v>
                </c:pt>
                <c:pt idx="4">
                  <c:v>Nord-Est (19ème)</c:v>
                </c:pt>
                <c:pt idx="5">
                  <c:v>Est (20ème)</c:v>
                </c:pt>
              </c:strCache>
            </c:strRef>
          </c:cat>
          <c:val>
            <c:numRef>
              <c:f>Feuil3!$N$2:$N$7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12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E3-451E-A4F6-33831DD40B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8739200"/>
        <c:axId val="328739760"/>
      </c:barChart>
      <c:catAx>
        <c:axId val="3287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8739760"/>
        <c:crosses val="autoZero"/>
        <c:auto val="1"/>
        <c:lblAlgn val="ctr"/>
        <c:lblOffset val="100"/>
        <c:noMultiLvlLbl val="0"/>
      </c:catAx>
      <c:valAx>
        <c:axId val="328739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873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Filles-Garçons</a:t>
            </a:r>
          </a:p>
        </c:rich>
      </c:tx>
      <c:layout>
        <c:manualLayout>
          <c:xMode val="edge"/>
          <c:yMode val="edge"/>
          <c:x val="0.1875555555555555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A74-4DCE-AD3F-1DE55966981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A74-4DCE-AD3F-1DE55966981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('Effectifs F,G, ESH'!$AU$14,'Effectifs F,G, ESH'!$AW$14)</c:f>
              <c:strCache>
                <c:ptCount val="2"/>
                <c:pt idx="0">
                  <c:v>Filles</c:v>
                </c:pt>
                <c:pt idx="1">
                  <c:v>Garçons</c:v>
                </c:pt>
              </c:strCache>
            </c:strRef>
          </c:cat>
          <c:val>
            <c:numRef>
              <c:f>('Effectifs F,G, ESH'!$AU$19,'Effectifs F,G, ESH'!$AW$19)</c:f>
              <c:numCache>
                <c:formatCode>General</c:formatCode>
                <c:ptCount val="2"/>
                <c:pt idx="0">
                  <c:v>281</c:v>
                </c:pt>
                <c:pt idx="1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4-4DCE-AD3F-1DE5596698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Effectifs par niveaux + Elèves en Situation de Handicap (ESH)</a:t>
            </a:r>
          </a:p>
        </c:rich>
      </c:tx>
      <c:layout>
        <c:manualLayout>
          <c:xMode val="edge"/>
          <c:yMode val="edge"/>
          <c:x val="1.9834788387316879E-2"/>
          <c:y val="1.7478812101393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view3D>
      <c:rotX val="15"/>
      <c:rotY val="20"/>
      <c:rAngAx val="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358-49A6-BD22-8DB201BB99C0}"/>
              </c:ext>
            </c:extLst>
          </c:dPt>
          <c:dLbls>
            <c:dLbl>
              <c:idx val="0"/>
              <c:layout>
                <c:manualLayout>
                  <c:x val="1.4575924383317888E-3"/>
                  <c:y val="-1.8381811944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58-49A6-BD22-8DB201BB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ESH'!$AV$15</c:f>
              <c:numCache>
                <c:formatCode>General</c:formatCode>
                <c:ptCount val="1"/>
                <c:pt idx="0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58-49A6-BD22-8DB201BB99C0}"/>
            </c:ext>
          </c:extLst>
        </c:ser>
        <c:ser>
          <c:idx val="1"/>
          <c:order val="1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575924383317355E-3"/>
                  <c:y val="-2.85939296920620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58-49A6-BD22-8DB201BB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ESH'!$AV$16</c:f>
              <c:numCache>
                <c:formatCode>General</c:formatCode>
                <c:ptCount val="1"/>
                <c:pt idx="0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58-49A6-BD22-8DB201BB99C0}"/>
            </c:ext>
          </c:extLst>
        </c:ser>
        <c:ser>
          <c:idx val="2"/>
          <c:order val="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575924383317888E-3"/>
                  <c:y val="-1.8381811944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58-49A6-BD22-8DB201BB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ESH'!$AV$17</c:f>
              <c:numCache>
                <c:formatCode>General</c:formatCode>
                <c:ptCount val="1"/>
                <c:pt idx="0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58-49A6-BD22-8DB201BB99C0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358-49A6-BD22-8DB201BB99C0}"/>
              </c:ext>
            </c:extLst>
          </c:dPt>
          <c:dLbls>
            <c:dLbl>
              <c:idx val="0"/>
              <c:layout>
                <c:manualLayout>
                  <c:x val="2.1863886574976833E-2"/>
                  <c:y val="-1.42969648460310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358-49A6-BD22-8DB201BB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ESH'!$AV$18</c:f>
              <c:numCache>
                <c:formatCode>General</c:formatCode>
                <c:ptCount val="1"/>
                <c:pt idx="0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58-49A6-BD22-8DB201BB99C0}"/>
            </c:ext>
          </c:extLst>
        </c:ser>
        <c:ser>
          <c:idx val="4"/>
          <c:order val="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183319449861E-2"/>
                  <c:y val="-3.26787767909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358-49A6-BD22-8DB201BB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ESH'!$AV$21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58-49A6-BD22-8DB201BB99C0}"/>
            </c:ext>
          </c:extLst>
        </c:ser>
        <c:ser>
          <c:idx val="5"/>
          <c:order val="5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358-49A6-BD22-8DB201BB99C0}"/>
              </c:ext>
            </c:extLst>
          </c:dPt>
          <c:dLbls>
            <c:dLbl>
              <c:idx val="0"/>
              <c:layout>
                <c:manualLayout>
                  <c:x val="8.7455546299907341E-3"/>
                  <c:y val="-4.289089453809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358-49A6-BD22-8DB201BB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ESH'!$AV$22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58-49A6-BD22-8DB201BB99C0}"/>
            </c:ext>
          </c:extLst>
        </c:ser>
        <c:ser>
          <c:idx val="6"/>
          <c:order val="6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303697533271552E-3"/>
                  <c:y val="-2.859392969206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358-49A6-BD22-8DB201BB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ESH'!$AV$23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58-49A6-BD22-8DB201BB99C0}"/>
            </c:ext>
          </c:extLst>
        </c:ser>
        <c:ser>
          <c:idx val="7"/>
          <c:order val="7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03147068322522E-2"/>
                  <c:y val="-3.063635324149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358-49A6-BD22-8DB201BB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'Effectifs F,G, ESH'!$AV$24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58-49A6-BD22-8DB201BB99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shape val="box"/>
        <c:axId val="158336880"/>
        <c:axId val="158337440"/>
        <c:axId val="0"/>
      </c:bar3DChart>
      <c:catAx>
        <c:axId val="15833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337440"/>
        <c:crosses val="autoZero"/>
        <c:auto val="1"/>
        <c:lblAlgn val="ctr"/>
        <c:lblOffset val="100"/>
        <c:noMultiLvlLbl val="0"/>
      </c:catAx>
      <c:valAx>
        <c:axId val="15833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336880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/>
              <a:t>Origine des </a:t>
            </a:r>
            <a:r>
              <a:rPr lang="fr-FR" sz="1200" dirty="0" smtClean="0"/>
              <a:t>orientations</a:t>
            </a:r>
            <a:endParaRPr lang="fr-FR" sz="1200" dirty="0"/>
          </a:p>
        </c:rich>
      </c:tx>
      <c:layout>
        <c:manualLayout>
          <c:xMode val="edge"/>
          <c:yMode val="edge"/>
          <c:x val="0.206854652470114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A36-47D6-87E9-585B6B55EBAF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A36-47D6-87E9-585B6B55EBAF}"/>
              </c:ext>
            </c:extLst>
          </c:dPt>
          <c:dLbls>
            <c:dLbl>
              <c:idx val="0"/>
              <c:layout>
                <c:manualLayout>
                  <c:x val="-0.10548847745628909"/>
                  <c:y val="-0.300199083548358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581AA7-940A-4146-B0F8-E3548DBE76A6}" type="CATEGORYNAME">
                      <a:rPr lang="en-US" sz="12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BB90B5A-F277-4B58-9C15-4B76D35B4EB1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[POURCENTAGE]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02282326630084"/>
                      <c:h val="0.333286749942939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36-47D6-87E9-585B6B55EBAF}"/>
                </c:ext>
              </c:extLst>
            </c:dLbl>
            <c:dLbl>
              <c:idx val="1"/>
              <c:layout>
                <c:manualLayout>
                  <c:x val="8.6829294973472623E-2"/>
                  <c:y val="2.76359590246694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C9DA96-0A41-4EAB-AE3B-16E1D41759DD}" type="CATEGORYNAME">
                      <a:rPr lang="en-US" sz="12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4265986-BBF1-4F10-8D03-1C4173A9E295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843909338973057"/>
                      <c:h val="0.2008504934293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36-47D6-87E9-585B6B55EBA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'Effectifs F,G, ESH'!$A$143:$A$144</c:f>
              <c:strCache>
                <c:ptCount val="2"/>
                <c:pt idx="0">
                  <c:v>CDOEA</c:v>
                </c:pt>
                <c:pt idx="1">
                  <c:v>CDAPH</c:v>
                </c:pt>
              </c:strCache>
            </c:strRef>
          </c:cat>
          <c:val>
            <c:numRef>
              <c:f>'Effectifs F,G, ESH'!$B$143:$B$144</c:f>
              <c:numCache>
                <c:formatCode>General</c:formatCode>
                <c:ptCount val="2"/>
                <c:pt idx="0">
                  <c:v>551</c:v>
                </c:pt>
                <c:pt idx="1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36-47D6-87E9-585B6B55EBA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Âges des élèves et niveau d'affectation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'3ème'!$M$59</c:f>
              <c:strCache>
                <c:ptCount val="1"/>
                <c:pt idx="0">
                  <c:v>6ème</c:v>
                </c:pt>
              </c:strCache>
            </c:strRef>
          </c:tx>
          <c:spPr>
            <a:gradFill flip="none" rotWithShape="1">
              <a:gsLst>
                <a:gs pos="10000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'3ème'!$N$58:$R$58</c:f>
              <c:strCache>
                <c:ptCount val="5"/>
                <c:pt idx="0">
                  <c:v>Avance 1 an</c:v>
                </c:pt>
                <c:pt idx="1">
                  <c:v>A l'heure</c:v>
                </c:pt>
                <c:pt idx="2">
                  <c:v>Retard 1 an</c:v>
                </c:pt>
                <c:pt idx="3">
                  <c:v>Retard 2 ans</c:v>
                </c:pt>
                <c:pt idx="4">
                  <c:v>Retard 3 ans</c:v>
                </c:pt>
              </c:strCache>
            </c:strRef>
          </c:cat>
          <c:val>
            <c:numRef>
              <c:f>'3ème'!$N$59:$R$59</c:f>
              <c:numCache>
                <c:formatCode>General</c:formatCode>
                <c:ptCount val="5"/>
                <c:pt idx="1">
                  <c:v>75</c:v>
                </c:pt>
                <c:pt idx="2">
                  <c:v>94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8-42BD-AC66-CE701A0817F9}"/>
            </c:ext>
          </c:extLst>
        </c:ser>
        <c:ser>
          <c:idx val="1"/>
          <c:order val="1"/>
          <c:tx>
            <c:strRef>
              <c:f>'3ème'!$M$60</c:f>
              <c:strCache>
                <c:ptCount val="1"/>
                <c:pt idx="0">
                  <c:v>5ème</c:v>
                </c:pt>
              </c:strCache>
            </c:strRef>
          </c:tx>
          <c:spPr>
            <a:gradFill flip="none" rotWithShape="1">
              <a:gsLst>
                <a:gs pos="3900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'3ème'!$N$58:$R$58</c:f>
              <c:strCache>
                <c:ptCount val="5"/>
                <c:pt idx="0">
                  <c:v>Avance 1 an</c:v>
                </c:pt>
                <c:pt idx="1">
                  <c:v>A l'heure</c:v>
                </c:pt>
                <c:pt idx="2">
                  <c:v>Retard 1 an</c:v>
                </c:pt>
                <c:pt idx="3">
                  <c:v>Retard 2 ans</c:v>
                </c:pt>
                <c:pt idx="4">
                  <c:v>Retard 3 ans</c:v>
                </c:pt>
              </c:strCache>
            </c:strRef>
          </c:cat>
          <c:val>
            <c:numRef>
              <c:f>'3ème'!$N$60:$R$60</c:f>
              <c:numCache>
                <c:formatCode>General</c:formatCode>
                <c:ptCount val="5"/>
                <c:pt idx="0">
                  <c:v>1</c:v>
                </c:pt>
                <c:pt idx="1">
                  <c:v>62</c:v>
                </c:pt>
                <c:pt idx="2">
                  <c:v>117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8-42BD-AC66-CE701A0817F9}"/>
            </c:ext>
          </c:extLst>
        </c:ser>
        <c:ser>
          <c:idx val="2"/>
          <c:order val="2"/>
          <c:tx>
            <c:strRef>
              <c:f>'3ème'!$M$61</c:f>
              <c:strCache>
                <c:ptCount val="1"/>
                <c:pt idx="0">
                  <c:v>4ème</c:v>
                </c:pt>
              </c:strCache>
            </c:strRef>
          </c:tx>
          <c:spPr>
            <a:gradFill flip="none" rotWithShape="1">
              <a:gsLst>
                <a:gs pos="1900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'3ème'!$N$58:$R$58</c:f>
              <c:strCache>
                <c:ptCount val="5"/>
                <c:pt idx="0">
                  <c:v>Avance 1 an</c:v>
                </c:pt>
                <c:pt idx="1">
                  <c:v>A l'heure</c:v>
                </c:pt>
                <c:pt idx="2">
                  <c:v>Retard 1 an</c:v>
                </c:pt>
                <c:pt idx="3">
                  <c:v>Retard 2 ans</c:v>
                </c:pt>
                <c:pt idx="4">
                  <c:v>Retard 3 ans</c:v>
                </c:pt>
              </c:strCache>
            </c:strRef>
          </c:cat>
          <c:val>
            <c:numRef>
              <c:f>'3ème'!$N$61:$R$61</c:f>
              <c:numCache>
                <c:formatCode>General</c:formatCode>
                <c:ptCount val="5"/>
                <c:pt idx="1">
                  <c:v>64</c:v>
                </c:pt>
                <c:pt idx="2">
                  <c:v>132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8-42BD-AC66-CE701A0817F9}"/>
            </c:ext>
          </c:extLst>
        </c:ser>
        <c:ser>
          <c:idx val="3"/>
          <c:order val="3"/>
          <c:tx>
            <c:strRef>
              <c:f>'3ème'!$M$62</c:f>
              <c:strCache>
                <c:ptCount val="1"/>
                <c:pt idx="0">
                  <c:v>3ème</c:v>
                </c:pt>
              </c:strCache>
            </c:strRef>
          </c:tx>
          <c:spPr>
            <a:gradFill flip="none" rotWithShape="1">
              <a:gsLst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'3ème'!$N$58:$R$58</c:f>
              <c:strCache>
                <c:ptCount val="5"/>
                <c:pt idx="0">
                  <c:v>Avance 1 an</c:v>
                </c:pt>
                <c:pt idx="1">
                  <c:v>A l'heure</c:v>
                </c:pt>
                <c:pt idx="2">
                  <c:v>Retard 1 an</c:v>
                </c:pt>
                <c:pt idx="3">
                  <c:v>Retard 2 ans</c:v>
                </c:pt>
                <c:pt idx="4">
                  <c:v>Retard 3 ans</c:v>
                </c:pt>
              </c:strCache>
            </c:strRef>
          </c:cat>
          <c:val>
            <c:numRef>
              <c:f>'3ème'!$N$62:$R$62</c:f>
              <c:numCache>
                <c:formatCode>General</c:formatCode>
                <c:ptCount val="5"/>
                <c:pt idx="1">
                  <c:v>32</c:v>
                </c:pt>
                <c:pt idx="2">
                  <c:v>160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8-42BD-AC66-CE701A081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1429232"/>
        <c:axId val="161429792"/>
      </c:barChart>
      <c:catAx>
        <c:axId val="16142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429792"/>
        <c:crosses val="autoZero"/>
        <c:auto val="1"/>
        <c:lblAlgn val="ctr"/>
        <c:lblOffset val="100"/>
        <c:noMultiLvlLbl val="0"/>
      </c:catAx>
      <c:valAx>
        <c:axId val="1614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42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</a:rPr>
              <a:t>Exclusions CD par niveaux</a:t>
            </a:r>
          </a:p>
        </c:rich>
      </c:tx>
      <c:layout>
        <c:manualLayout>
          <c:xMode val="edge"/>
          <c:yMode val="edge"/>
          <c:x val="0.2240415573053368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93-4302-87EA-07DB9C998CA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93-4302-87EA-07DB9C998CA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93-4302-87EA-07DB9C998CA4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93-4302-87EA-07DB9C998C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'Balances CD'!$I$32:$I$35</c:f>
              <c:strCache>
                <c:ptCount val="4"/>
                <c:pt idx="0">
                  <c:v>6ème</c:v>
                </c:pt>
                <c:pt idx="1">
                  <c:v>5ème </c:v>
                </c:pt>
                <c:pt idx="2">
                  <c:v>4ème </c:v>
                </c:pt>
                <c:pt idx="3">
                  <c:v>3ème </c:v>
                </c:pt>
              </c:strCache>
            </c:strRef>
          </c:cat>
          <c:val>
            <c:numRef>
              <c:f>'Balances CD'!$J$32:$J$35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93-4302-87EA-07DB9C998CA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Exclusions CD par périodes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'Calendrier CD'!$B$28:$W$28</c:f>
              <c:strCache>
                <c:ptCount val="18"/>
                <c:pt idx="0">
                  <c:v>Période 1</c:v>
                </c:pt>
                <c:pt idx="4">
                  <c:v>Période 2</c:v>
                </c:pt>
                <c:pt idx="9">
                  <c:v>Période 3</c:v>
                </c:pt>
                <c:pt idx="13">
                  <c:v>Période 4</c:v>
                </c:pt>
                <c:pt idx="17">
                  <c:v>Période 5</c:v>
                </c:pt>
              </c:strCache>
            </c:strRef>
          </c:cat>
          <c:val>
            <c:numRef>
              <c:f>'Calendrier CD'!$B$29:$W$29</c:f>
              <c:numCache>
                <c:formatCode>General</c:formatCode>
                <c:ptCount val="22"/>
                <c:pt idx="0">
                  <c:v>3</c:v>
                </c:pt>
                <c:pt idx="4">
                  <c:v>5</c:v>
                </c:pt>
                <c:pt idx="9">
                  <c:v>5</c:v>
                </c:pt>
                <c:pt idx="13">
                  <c:v>4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3-4F12-B982-BDB43330B0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1434272"/>
        <c:axId val="161046048"/>
      </c:barChart>
      <c:catAx>
        <c:axId val="16143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046048"/>
        <c:crosses val="autoZero"/>
        <c:auto val="1"/>
        <c:lblAlgn val="ctr"/>
        <c:lblOffset val="100"/>
        <c:noMultiLvlLbl val="0"/>
      </c:catAx>
      <c:valAx>
        <c:axId val="16104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43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Nombre de pré-orientations par circonscriptions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'Pré-Or° par circ°'!$A$3</c:f>
              <c:strCache>
                <c:ptCount val="1"/>
                <c:pt idx="0">
                  <c:v>Nombre de pré-orientations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'Pré-Or° par circ°'!$B$2:$O$2</c:f>
              <c:strCache>
                <c:ptCount val="14"/>
                <c:pt idx="0">
                  <c:v>Circ° 4</c:v>
                </c:pt>
                <c:pt idx="1">
                  <c:v>Circ° 5-6</c:v>
                </c:pt>
                <c:pt idx="2">
                  <c:v>Circ° 9</c:v>
                </c:pt>
                <c:pt idx="3">
                  <c:v>Circ°10</c:v>
                </c:pt>
                <c:pt idx="4">
                  <c:v>Circ°11</c:v>
                </c:pt>
                <c:pt idx="5">
                  <c:v>Circ°12</c:v>
                </c:pt>
                <c:pt idx="6">
                  <c:v>Circ°13</c:v>
                </c:pt>
                <c:pt idx="7">
                  <c:v>Circ°14</c:v>
                </c:pt>
                <c:pt idx="8">
                  <c:v>Circ°15</c:v>
                </c:pt>
                <c:pt idx="9">
                  <c:v>Circ°16</c:v>
                </c:pt>
                <c:pt idx="10">
                  <c:v>Circ°17</c:v>
                </c:pt>
                <c:pt idx="11">
                  <c:v>Circ°18</c:v>
                </c:pt>
                <c:pt idx="12">
                  <c:v>Circ°19</c:v>
                </c:pt>
                <c:pt idx="13">
                  <c:v>Circ°20</c:v>
                </c:pt>
              </c:strCache>
            </c:strRef>
          </c:cat>
          <c:val>
            <c:numRef>
              <c:f>'Pré-Or° par circ°'!$B$3:$O$3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13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17</c:v>
                </c:pt>
                <c:pt idx="11">
                  <c:v>17</c:v>
                </c:pt>
                <c:pt idx="12">
                  <c:v>31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F-4D3D-99F5-A07474C05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047728"/>
        <c:axId val="161048288"/>
      </c:barChart>
      <c:catAx>
        <c:axId val="16104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048288"/>
        <c:crosses val="autoZero"/>
        <c:auto val="1"/>
        <c:lblAlgn val="ctr"/>
        <c:lblOffset val="100"/>
        <c:noMultiLvlLbl val="0"/>
      </c:catAx>
      <c:valAx>
        <c:axId val="16104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04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Pré-orientations par secteurs géographiques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'Pré-Or° par circ°'!$A$26</c:f>
              <c:strCache>
                <c:ptCount val="1"/>
                <c:pt idx="0">
                  <c:v>Nombre de pré-orientations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2B-4562-AB51-C81F4D0A0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2B-4562-AB51-C81F4D0A0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2B-4562-AB51-C81F4D0A0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2B-4562-AB51-C81F4D0A0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2B-4562-AB51-C81F4D0A0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2B-4562-AB51-C81F4D0A0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22B-4562-AB51-C81F4D0A0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22B-4562-AB51-C81F4D0A0777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22B-4562-AB51-C81F4D0A0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22B-4562-AB51-C81F4D0A0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22B-4562-AB51-C81F4D0A0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22B-4562-AB51-C81F4D0A0777}"/>
              </c:ext>
            </c:extLst>
          </c:dPt>
          <c:dPt>
            <c:idx val="12"/>
            <c:bubble3D val="0"/>
            <c:spPr>
              <a:solidFill>
                <a:srgbClr val="B17E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22B-4562-AB51-C81F4D0A0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22B-4562-AB51-C81F4D0A0777}"/>
              </c:ext>
            </c:extLst>
          </c:dPt>
          <c:cat>
            <c:strRef>
              <c:f>'Pré-Or° par circ°'!$B$25:$O$25</c:f>
              <c:strCache>
                <c:ptCount val="13"/>
                <c:pt idx="0">
                  <c:v>Nord Nord Est</c:v>
                </c:pt>
                <c:pt idx="3">
                  <c:v>Est</c:v>
                </c:pt>
                <c:pt idx="5">
                  <c:v>Sud</c:v>
                </c:pt>
                <c:pt idx="8">
                  <c:v>Centre</c:v>
                </c:pt>
                <c:pt idx="10">
                  <c:v>Centre nord</c:v>
                </c:pt>
                <c:pt idx="12">
                  <c:v>Ouest</c:v>
                </c:pt>
              </c:strCache>
            </c:strRef>
          </c:cat>
          <c:val>
            <c:numRef>
              <c:f>'Pré-Or° par circ°'!$B$26:$O$26</c:f>
              <c:numCache>
                <c:formatCode>General</c:formatCode>
                <c:ptCount val="14"/>
                <c:pt idx="0">
                  <c:v>64</c:v>
                </c:pt>
                <c:pt idx="3">
                  <c:v>12</c:v>
                </c:pt>
                <c:pt idx="5">
                  <c:v>27</c:v>
                </c:pt>
                <c:pt idx="8">
                  <c:v>3</c:v>
                </c:pt>
                <c:pt idx="10">
                  <c:v>5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22B-4562-AB51-C81F4D0A0777}"/>
            </c:ext>
          </c:extLst>
        </c:ser>
        <c:ser>
          <c:idx val="2"/>
          <c:order val="1"/>
          <c:tx>
            <c:strRef>
              <c:f>'Pré-Or° par circ°'!$A$26</c:f>
              <c:strCache>
                <c:ptCount val="1"/>
                <c:pt idx="0">
                  <c:v>Nombre de pré-orientations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122B-4562-AB51-C81F4D0A0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122B-4562-AB51-C81F4D0A0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122B-4562-AB51-C81F4D0A0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122B-4562-AB51-C81F4D0A0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122B-4562-AB51-C81F4D0A0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122B-4562-AB51-C81F4D0A0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122B-4562-AB51-C81F4D0A0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122B-4562-AB51-C81F4D0A0777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122B-4562-AB51-C81F4D0A0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122B-4562-AB51-C81F4D0A0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122B-4562-AB51-C81F4D0A0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122B-4562-AB51-C81F4D0A0777}"/>
              </c:ext>
            </c:extLst>
          </c:dPt>
          <c:dPt>
            <c:idx val="12"/>
            <c:bubble3D val="0"/>
            <c:spPr>
              <a:solidFill>
                <a:srgbClr val="B17E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122B-4562-AB51-C81F4D0A0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122B-4562-AB51-C81F4D0A0777}"/>
              </c:ext>
            </c:extLst>
          </c:dPt>
          <c:cat>
            <c:strRef>
              <c:f>'Pré-Or° par circ°'!$B$25:$O$25</c:f>
              <c:strCache>
                <c:ptCount val="13"/>
                <c:pt idx="0">
                  <c:v>Nord Nord Est</c:v>
                </c:pt>
                <c:pt idx="3">
                  <c:v>Est</c:v>
                </c:pt>
                <c:pt idx="5">
                  <c:v>Sud</c:v>
                </c:pt>
                <c:pt idx="8">
                  <c:v>Centre</c:v>
                </c:pt>
                <c:pt idx="10">
                  <c:v>Centre nord</c:v>
                </c:pt>
                <c:pt idx="12">
                  <c:v>Ouest</c:v>
                </c:pt>
              </c:strCache>
            </c:strRef>
          </c:cat>
          <c:val>
            <c:numRef>
              <c:f>'Pré-Or° par circ°'!$B$26:$O$26</c:f>
              <c:numCache>
                <c:formatCode>General</c:formatCode>
                <c:ptCount val="14"/>
                <c:pt idx="0">
                  <c:v>64</c:v>
                </c:pt>
                <c:pt idx="3">
                  <c:v>12</c:v>
                </c:pt>
                <c:pt idx="5">
                  <c:v>27</c:v>
                </c:pt>
                <c:pt idx="8">
                  <c:v>3</c:v>
                </c:pt>
                <c:pt idx="10">
                  <c:v>5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122B-4562-AB51-C81F4D0A0777}"/>
            </c:ext>
          </c:extLst>
        </c:ser>
        <c:ser>
          <c:idx val="0"/>
          <c:order val="2"/>
          <c:tx>
            <c:strRef>
              <c:f>'Pré-Or° par circ°'!$A$26</c:f>
              <c:strCache>
                <c:ptCount val="1"/>
                <c:pt idx="0">
                  <c:v>Nombre de pré-orientations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122B-4562-AB51-C81F4D0A07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122B-4562-AB51-C81F4D0A07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122B-4562-AB51-C81F4D0A07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122B-4562-AB51-C81F4D0A07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122B-4562-AB51-C81F4D0A07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122B-4562-AB51-C81F4D0A07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122B-4562-AB51-C81F4D0A07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122B-4562-AB51-C81F4D0A0777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122B-4562-AB51-C81F4D0A07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122B-4562-AB51-C81F4D0A07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122B-4562-AB51-C81F4D0A07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122B-4562-AB51-C81F4D0A0777}"/>
              </c:ext>
            </c:extLst>
          </c:dPt>
          <c:dPt>
            <c:idx val="12"/>
            <c:bubble3D val="0"/>
            <c:spPr>
              <a:solidFill>
                <a:srgbClr val="B17E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122B-4562-AB51-C81F4D0A07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122B-4562-AB51-C81F4D0A0777}"/>
              </c:ext>
            </c:extLst>
          </c:dPt>
          <c:cat>
            <c:strRef>
              <c:f>'Pré-Or° par circ°'!$B$25:$O$25</c:f>
              <c:strCache>
                <c:ptCount val="13"/>
                <c:pt idx="0">
                  <c:v>Nord Nord Est</c:v>
                </c:pt>
                <c:pt idx="3">
                  <c:v>Est</c:v>
                </c:pt>
                <c:pt idx="5">
                  <c:v>Sud</c:v>
                </c:pt>
                <c:pt idx="8">
                  <c:v>Centre</c:v>
                </c:pt>
                <c:pt idx="10">
                  <c:v>Centre nord</c:v>
                </c:pt>
                <c:pt idx="12">
                  <c:v>Ouest</c:v>
                </c:pt>
              </c:strCache>
            </c:strRef>
          </c:cat>
          <c:val>
            <c:numRef>
              <c:f>'Pré-Or° par circ°'!$B$26:$O$26</c:f>
              <c:numCache>
                <c:formatCode>General</c:formatCode>
                <c:ptCount val="14"/>
                <c:pt idx="0">
                  <c:v>64</c:v>
                </c:pt>
                <c:pt idx="3">
                  <c:v>12</c:v>
                </c:pt>
                <c:pt idx="5">
                  <c:v>27</c:v>
                </c:pt>
                <c:pt idx="8">
                  <c:v>3</c:v>
                </c:pt>
                <c:pt idx="10">
                  <c:v>5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122B-4562-AB51-C81F4D0A0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0.23289</cdr:x>
      <cdr:y>0.73775</cdr:y>
    </cdr:from>
    <cdr:to>
      <cdr:x>0.29096</cdr:x>
      <cdr:y>0.77764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029158" y="4587413"/>
          <a:ext cx="506016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b="1"/>
            <a:t>6ème</a:t>
          </a:r>
        </a:p>
      </cdr:txBody>
    </cdr:sp>
  </cdr:relSizeAnchor>
  <cdr:relSizeAnchor xmlns:cdr="http://schemas.openxmlformats.org/drawingml/2006/chartDrawing">
    <cdr:from>
      <cdr:x>0.30077</cdr:x>
      <cdr:y>0.75174</cdr:y>
    </cdr:from>
    <cdr:to>
      <cdr:x>0.35884</cdr:x>
      <cdr:y>0.79163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620566" y="4674394"/>
          <a:ext cx="506016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/>
            <a:t>5ème</a:t>
          </a:r>
        </a:p>
      </cdr:txBody>
    </cdr:sp>
  </cdr:relSizeAnchor>
  <cdr:relSizeAnchor xmlns:cdr="http://schemas.openxmlformats.org/drawingml/2006/chartDrawing">
    <cdr:from>
      <cdr:x>0.36112</cdr:x>
      <cdr:y>0.7645</cdr:y>
    </cdr:from>
    <cdr:to>
      <cdr:x>0.41919</cdr:x>
      <cdr:y>0.8044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3146425" y="4753769"/>
          <a:ext cx="506016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/>
            <a:t>4ème</a:t>
          </a:r>
        </a:p>
      </cdr:txBody>
    </cdr:sp>
  </cdr:relSizeAnchor>
  <cdr:relSizeAnchor xmlns:cdr="http://schemas.openxmlformats.org/drawingml/2006/chartDrawing">
    <cdr:from>
      <cdr:x>0.42944</cdr:x>
      <cdr:y>0.78365</cdr:y>
    </cdr:from>
    <cdr:to>
      <cdr:x>0.48752</cdr:x>
      <cdr:y>0.82354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741738" y="4872832"/>
          <a:ext cx="506016" cy="24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/>
            <a:t>3ème</a:t>
          </a:r>
        </a:p>
      </cdr:txBody>
    </cdr:sp>
  </cdr:relSizeAnchor>
  <cdr:relSizeAnchor xmlns:cdr="http://schemas.openxmlformats.org/drawingml/2006/chartDrawing">
    <cdr:from>
      <cdr:x>0.48764</cdr:x>
      <cdr:y>0.7427</cdr:y>
    </cdr:from>
    <cdr:to>
      <cdr:x>0.54572</cdr:x>
      <cdr:y>0.78259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4027829" y="3237831"/>
          <a:ext cx="479731" cy="173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dirty="0"/>
            <a:t>6</a:t>
          </a:r>
          <a:r>
            <a:rPr lang="fr-FR" sz="1000" b="1" baseline="0" dirty="0"/>
            <a:t> ESH</a:t>
          </a:r>
          <a:endParaRPr lang="fr-FR" sz="1000" b="1" dirty="0"/>
        </a:p>
      </cdr:txBody>
    </cdr:sp>
  </cdr:relSizeAnchor>
  <cdr:relSizeAnchor xmlns:cdr="http://schemas.openxmlformats.org/drawingml/2006/chartDrawing">
    <cdr:from>
      <cdr:x>0.55483</cdr:x>
      <cdr:y>0.7523</cdr:y>
    </cdr:from>
    <cdr:to>
      <cdr:x>0.6129</cdr:x>
      <cdr:y>0.79219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4582778" y="3279716"/>
          <a:ext cx="479649" cy="173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dirty="0"/>
            <a:t>5</a:t>
          </a:r>
          <a:r>
            <a:rPr lang="fr-FR" sz="1000" b="1" baseline="0" dirty="0"/>
            <a:t> ESH</a:t>
          </a:r>
          <a:endParaRPr lang="fr-FR" sz="1000" b="1" dirty="0"/>
        </a:p>
      </cdr:txBody>
    </cdr:sp>
  </cdr:relSizeAnchor>
  <cdr:relSizeAnchor xmlns:cdr="http://schemas.openxmlformats.org/drawingml/2006/chartDrawing">
    <cdr:from>
      <cdr:x>0.68816</cdr:x>
      <cdr:y>0.76328</cdr:y>
    </cdr:from>
    <cdr:to>
      <cdr:x>0.74624</cdr:x>
      <cdr:y>0.80317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5684102" y="3327584"/>
          <a:ext cx="479731" cy="173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dirty="0"/>
            <a:t>3</a:t>
          </a:r>
          <a:r>
            <a:rPr lang="fr-FR" sz="1000" b="1" baseline="0" dirty="0"/>
            <a:t> ESH</a:t>
          </a:r>
          <a:endParaRPr lang="fr-FR" sz="1000" b="1" dirty="0"/>
        </a:p>
      </cdr:txBody>
    </cdr:sp>
  </cdr:relSizeAnchor>
  <cdr:relSizeAnchor xmlns:cdr="http://schemas.openxmlformats.org/drawingml/2006/chartDrawing">
    <cdr:from>
      <cdr:x>0.61895</cdr:x>
      <cdr:y>0.76064</cdr:y>
    </cdr:from>
    <cdr:to>
      <cdr:x>0.67949</cdr:x>
      <cdr:y>0.8072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5112448" y="3316074"/>
          <a:ext cx="500048" cy="202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b="1" dirty="0" smtClean="0"/>
            <a:t>4 ESH </a:t>
          </a:r>
          <a:endParaRPr lang="fr-FR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0.56381</cdr:x>
      <cdr:y>0.46051</cdr:y>
    </cdr:from>
    <cdr:to>
      <cdr:x>0.77524</cdr:x>
      <cdr:y>0.53827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19399" y="1804988"/>
          <a:ext cx="10572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0.51937</cdr:x>
      <cdr:y>0.42224</cdr:y>
    </cdr:from>
    <cdr:to>
      <cdr:x>0.7308</cdr:x>
      <cdr:y>0.5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2597153" y="1398066"/>
          <a:ext cx="1057282" cy="25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>
              <a:solidFill>
                <a:sysClr val="windowText" lastClr="000000"/>
              </a:solidFill>
              <a:latin typeface="+mn-lt"/>
            </a:rPr>
            <a:t>Circ</a:t>
          </a:r>
          <a:r>
            <a:rPr lang="fr-FR" sz="1100" b="1" dirty="0">
              <a:solidFill>
                <a:sysClr val="windowText" lastClr="000000"/>
              </a:solidFill>
              <a:latin typeface="+mn-lt"/>
            </a:rPr>
            <a:t>° 18, 19, 20</a:t>
          </a:r>
        </a:p>
      </cdr:txBody>
    </cdr:sp>
  </cdr:relSizeAnchor>
  <cdr:relSizeAnchor xmlns:cdr="http://schemas.openxmlformats.org/drawingml/2006/chartDrawing">
    <cdr:from>
      <cdr:x>0.42327</cdr:x>
      <cdr:y>0.69922</cdr:y>
    </cdr:from>
    <cdr:to>
      <cdr:x>0.55144</cdr:x>
      <cdr:y>0.84483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414914" y="2315152"/>
          <a:ext cx="731261" cy="482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>
              <a:solidFill>
                <a:sysClr val="windowText" lastClr="000000"/>
              </a:solidFill>
            </a:rPr>
            <a:t>Circ</a:t>
          </a:r>
          <a:r>
            <a:rPr lang="fr-FR" sz="1100" b="1" dirty="0">
              <a:solidFill>
                <a:sysClr val="windowText" lastClr="000000"/>
              </a:solidFill>
            </a:rPr>
            <a:t>° 11,12</a:t>
          </a:r>
        </a:p>
      </cdr:txBody>
    </cdr:sp>
  </cdr:relSizeAnchor>
  <cdr:relSizeAnchor xmlns:cdr="http://schemas.openxmlformats.org/drawingml/2006/chartDrawing">
    <cdr:from>
      <cdr:x>0.28055</cdr:x>
      <cdr:y>0.51744</cdr:y>
    </cdr:from>
    <cdr:to>
      <cdr:x>0.49769</cdr:x>
      <cdr:y>0.60249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1600654" y="1713275"/>
          <a:ext cx="1238856" cy="281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>
              <a:solidFill>
                <a:sysClr val="windowText" lastClr="000000"/>
              </a:solidFill>
            </a:rPr>
            <a:t>Circ</a:t>
          </a:r>
          <a:r>
            <a:rPr lang="fr-FR" sz="1100" b="1" dirty="0">
              <a:solidFill>
                <a:sysClr val="windowText" lastClr="000000"/>
              </a:solidFill>
            </a:rPr>
            <a:t>° 13, 14, 15</a:t>
          </a:r>
        </a:p>
      </cdr:txBody>
    </cdr:sp>
  </cdr:relSizeAnchor>
  <cdr:relSizeAnchor xmlns:cdr="http://schemas.openxmlformats.org/drawingml/2006/chartDrawing">
    <cdr:from>
      <cdr:x>0.16019</cdr:x>
      <cdr:y>0.35565</cdr:y>
    </cdr:from>
    <cdr:to>
      <cdr:x>0.33733</cdr:x>
      <cdr:y>0.42127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913923" y="1177584"/>
          <a:ext cx="1010642" cy="217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/>
            <a:t>Circ</a:t>
          </a:r>
          <a:r>
            <a:rPr lang="fr-FR" sz="1100" b="1" dirty="0"/>
            <a:t>° 4, 5, 6</a:t>
          </a:r>
        </a:p>
      </cdr:txBody>
    </cdr:sp>
  </cdr:relSizeAnchor>
  <cdr:relSizeAnchor xmlns:cdr="http://schemas.openxmlformats.org/drawingml/2006/chartDrawing">
    <cdr:from>
      <cdr:x>0.19765</cdr:x>
      <cdr:y>0.26729</cdr:y>
    </cdr:from>
    <cdr:to>
      <cdr:x>0.35194</cdr:x>
      <cdr:y>0.32318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1127672" y="885028"/>
          <a:ext cx="880275" cy="185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 err="1"/>
            <a:t>Circ</a:t>
          </a:r>
          <a:r>
            <a:rPr lang="fr-FR" sz="1100" b="1" dirty="0"/>
            <a:t>° 9, 10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0.21641</cdr:x>
      <cdr:y>0.5816</cdr:y>
    </cdr:from>
    <cdr:to>
      <cdr:x>0.32906</cdr:x>
      <cdr:y>0.70313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095271" y="2606478"/>
          <a:ext cx="570099" cy="544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6ème</a:t>
          </a:r>
        </a:p>
      </cdr:txBody>
    </cdr:sp>
  </cdr:relSizeAnchor>
  <cdr:relSizeAnchor xmlns:cdr="http://schemas.openxmlformats.org/drawingml/2006/chartDrawing">
    <cdr:from>
      <cdr:x>0.65279</cdr:x>
      <cdr:y>0.58102</cdr:y>
    </cdr:from>
    <cdr:to>
      <cdr:x>0.76241</cdr:x>
      <cdr:y>0.70255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3303821" y="2603879"/>
          <a:ext cx="554746" cy="54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3ème</a:t>
          </a:r>
        </a:p>
      </cdr:txBody>
    </cdr:sp>
  </cdr:relSizeAnchor>
  <cdr:relSizeAnchor xmlns:cdr="http://schemas.openxmlformats.org/drawingml/2006/chartDrawing">
    <cdr:from>
      <cdr:x>0.36333</cdr:x>
      <cdr:y>0.58102</cdr:y>
    </cdr:from>
    <cdr:to>
      <cdr:x>0.47611</cdr:x>
      <cdr:y>0.70255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8849" y="2603879"/>
          <a:ext cx="570765" cy="54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5ème</a:t>
          </a:r>
        </a:p>
      </cdr:txBody>
    </cdr:sp>
  </cdr:relSizeAnchor>
  <cdr:relSizeAnchor xmlns:cdr="http://schemas.openxmlformats.org/drawingml/2006/chartDrawing">
    <cdr:from>
      <cdr:x>0.5</cdr:x>
      <cdr:y>0.57878</cdr:y>
    </cdr:from>
    <cdr:to>
      <cdr:x>0.60571</cdr:x>
      <cdr:y>0.70031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2530522" y="2593831"/>
          <a:ext cx="534987" cy="54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/>
            <a:t>4ème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40811-B1B8-0E45-BC79-31297C45F462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F093E-77F9-7140-9B66-203546D3E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68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4967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9086" y="8000452"/>
            <a:ext cx="2998173" cy="421153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15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9288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928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1940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2362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147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930"/>
            <a:ext cx="7772400" cy="317058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latin typeface="Archive" charset="0"/>
                <a:ea typeface="Archive" charset="0"/>
                <a:cs typeface="Archive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51512"/>
            <a:ext cx="7772400" cy="9740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1CEF-3E5C-4884-B1FF-BF601955E2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232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7748-B14B-4CF1-9C65-C48836EF8F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171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43A5C1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41E2-F1C4-4C38-8854-1F3D83A085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446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F4EC-87F9-4717-9E51-DD69DACCBE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144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86E9-AA61-4AF8-9262-0D1627144F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535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3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75C-A2B1-43C0-827D-F52ABE6F24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332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3D06-25A4-4B9A-978F-9D35DF311C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72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43A5C1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E7F2-A2B5-4B1E-BB4D-C5FB7B3E1A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8387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FCF1-B09E-4623-A4A6-3F29D28401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10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1" y="526774"/>
            <a:ext cx="8060635" cy="129885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chive" charset="0"/>
                <a:ea typeface="Archive" charset="0"/>
                <a:cs typeface="Archive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2604052"/>
            <a:ext cx="8259417" cy="357291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0956-4555-4C4A-BE6D-755D0F2C0A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1873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6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75C-A2B1-43C0-827D-F52ABE6F24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4990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3D06-25A4-4B9A-978F-9D35DF311C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113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43A5C1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E7F2-A2B5-4B1E-BB4D-C5FB7B3E1A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0496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FCF1-B09E-4623-A4A6-3F29D28401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225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0956-4555-4C4A-BE6D-755D0F2C0A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169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400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786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05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37532"/>
            <a:ext cx="8259832" cy="87443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accent1"/>
                </a:solidFill>
                <a:latin typeface="Archive" charset="0"/>
                <a:ea typeface="Archive" charset="0"/>
                <a:cs typeface="Archive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20688"/>
            <a:ext cx="7886700" cy="39259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648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536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157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158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751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25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41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559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8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78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1CEF-3E5C-4884-B1FF-BF601955E2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5710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37532"/>
            <a:ext cx="8259832" cy="87443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accent1"/>
                </a:solidFill>
                <a:latin typeface="Archive" charset="0"/>
                <a:ea typeface="Archive" charset="0"/>
                <a:cs typeface="Archive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20688"/>
            <a:ext cx="7886700" cy="39259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896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7748-B14B-4CF1-9C65-C48836EF8F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454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43A5C1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41E2-F1C4-4C38-8854-1F3D83A085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832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F4EC-87F9-4717-9E51-DD69DACCBE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08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86E9-AA61-4AF8-9262-0D1627144F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268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8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0161-A64A-1B4E-BB6C-EE10084B857B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39AD-C27C-DC4E-91E5-B139DFB1C8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0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1A851-AA76-4DD7-9A18-3B9A749EAB04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  <p:pic>
        <p:nvPicPr>
          <p:cNvPr id="1029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8738"/>
            <a:ext cx="31115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308725"/>
            <a:ext cx="1030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90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SzPct val="100000"/>
        <a:buFont typeface="Arial" panose="020B0604020202020204" pitchFamily="34" charset="0"/>
        <a:buChar char="■"/>
        <a:defRPr sz="3200" kern="1200">
          <a:solidFill>
            <a:srgbClr val="9F5BE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1A851-AA76-4DD7-9A18-3B9A749EAB04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  <p:pic>
        <p:nvPicPr>
          <p:cNvPr id="1029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8738"/>
            <a:ext cx="31115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308725"/>
            <a:ext cx="1030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3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SzPct val="100000"/>
        <a:buFont typeface="Arial" panose="020B0604020202020204" pitchFamily="34" charset="0"/>
        <a:buChar char="■"/>
        <a:defRPr sz="3200" kern="1200">
          <a:solidFill>
            <a:srgbClr val="9F5BE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BBCCA-D862-4DC8-86AD-E46B487ED610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  <p:pic>
        <p:nvPicPr>
          <p:cNvPr id="1029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8738"/>
            <a:ext cx="31115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308725"/>
            <a:ext cx="1030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8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SzPct val="100000"/>
        <a:buFont typeface="Arial" panose="020B0604020202020204" pitchFamily="34" charset="0"/>
        <a:buChar char="■"/>
        <a:defRPr sz="3200" kern="1200">
          <a:solidFill>
            <a:srgbClr val="9F5BE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BBCCA-D862-4DC8-86AD-E46B487ED610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  <p:pic>
        <p:nvPicPr>
          <p:cNvPr id="1029" name="Imag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8738"/>
            <a:ext cx="31115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6308725"/>
            <a:ext cx="1030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SzPct val="100000"/>
        <a:buFont typeface="Arial" panose="020B0604020202020204" pitchFamily="34" charset="0"/>
        <a:buChar char="■"/>
        <a:defRPr sz="3200" kern="1200">
          <a:solidFill>
            <a:srgbClr val="9F5BE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1063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4400" spc="-1" dirty="0" smtClean="0">
                <a:solidFill>
                  <a:srgbClr val="FFFFFF"/>
                </a:solidFill>
                <a:latin typeface="Calibri"/>
              </a:rPr>
              <a:t>Réunion DVE </a:t>
            </a:r>
            <a:r>
              <a:rPr lang="fr-FR" sz="4400" spc="-1" dirty="0">
                <a:solidFill>
                  <a:srgbClr val="FFFFFF"/>
                </a:solidFill>
                <a:latin typeface="Calibri"/>
              </a:rPr>
              <a:t>- CDOEA </a:t>
            </a: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sz="4400" dirty="0">
                <a:solidFill>
                  <a:prstClr val="black"/>
                </a:solidFill>
              </a:rPr>
              <a:t/>
            </a:r>
            <a:br>
              <a:rPr sz="4400" dirty="0">
                <a:solidFill>
                  <a:prstClr val="black"/>
                </a:solidFill>
              </a:rPr>
            </a:br>
            <a:r>
              <a:rPr lang="fr-FR" sz="2800" spc="-1" dirty="0" smtClean="0">
                <a:solidFill>
                  <a:srgbClr val="FFFFFF"/>
                </a:solidFill>
                <a:latin typeface="Calibri"/>
              </a:rPr>
              <a:t>jeudi 6 juin 2019 17h00, salle 4061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2.A </a:t>
            </a:r>
            <a:r>
              <a:rPr lang="fr-FR" sz="1800" dirty="0" smtClean="0"/>
              <a:t>– CDOEA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degré</a:t>
            </a:r>
            <a:endParaRPr lang="fr-FR" sz="18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555623" y="876082"/>
          <a:ext cx="7829551" cy="225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1970084" y="3335660"/>
          <a:ext cx="5705333" cy="331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5"/>
          <p:cNvSpPr txBox="1"/>
          <p:nvPr/>
        </p:nvSpPr>
        <p:spPr>
          <a:xfrm>
            <a:off x="4190166" y="4080451"/>
            <a:ext cx="560463" cy="426893"/>
          </a:xfrm>
          <a:prstGeom prst="rect">
            <a:avLst/>
          </a:prstGeom>
          <a:solidFill>
            <a:srgbClr val="B17ED8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err="1">
                <a:solidFill>
                  <a:sysClr val="windowText" lastClr="000000"/>
                </a:solidFill>
              </a:rPr>
              <a:t>Circ</a:t>
            </a:r>
            <a:r>
              <a:rPr lang="fr-FR" sz="1100" b="1" dirty="0">
                <a:solidFill>
                  <a:sysClr val="windowText" lastClr="000000"/>
                </a:solidFill>
              </a:rPr>
              <a:t>° </a:t>
            </a:r>
            <a:endParaRPr lang="fr-FR" sz="1100" b="1" dirty="0" smtClean="0">
              <a:solidFill>
                <a:sysClr val="windowText" lastClr="000000"/>
              </a:solidFill>
            </a:endParaRPr>
          </a:p>
          <a:p>
            <a:r>
              <a:rPr lang="fr-FR" sz="1100" b="1" dirty="0" smtClean="0">
                <a:solidFill>
                  <a:sysClr val="windowText" lastClr="000000"/>
                </a:solidFill>
              </a:rPr>
              <a:t>16</a:t>
            </a:r>
            <a:r>
              <a:rPr lang="fr-FR" sz="1100" b="1" dirty="0">
                <a:solidFill>
                  <a:sysClr val="windowText" lastClr="000000"/>
                </a:solidFill>
              </a:rPr>
              <a:t>, 17</a:t>
            </a:r>
          </a:p>
        </p:txBody>
      </p:sp>
    </p:spTree>
    <p:extLst>
      <p:ext uri="{BB962C8B-B14F-4D97-AF65-F5344CB8AC3E}">
        <p14:creationId xmlns:p14="http://schemas.microsoft.com/office/powerpoint/2010/main" val="15017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6" grpId="0">
        <p:bldAsOne/>
      </p:bldGraphic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2.B – CDOEA 2nd degré</a:t>
            </a:r>
            <a:endParaRPr lang="fr-FR" sz="1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52989"/>
              </p:ext>
            </p:extLst>
          </p:nvPr>
        </p:nvGraphicFramePr>
        <p:xfrm>
          <a:off x="1029855" y="1466098"/>
          <a:ext cx="3893127" cy="210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7490">
                  <a:extLst>
                    <a:ext uri="{9D8B030D-6E8A-4147-A177-3AD203B41FA5}">
                      <a16:colId xmlns:a16="http://schemas.microsoft.com/office/drawing/2014/main" val="517599575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818773374"/>
                    </a:ext>
                  </a:extLst>
                </a:gridCol>
              </a:tblGrid>
              <a:tr h="2737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800" u="none" strike="noStrike" dirty="0">
                          <a:effectLst/>
                        </a:rPr>
                        <a:t>Nombre de dossiers reçus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</a:rPr>
                        <a:t>90</a:t>
                      </a:r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2184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800" u="none" strike="noStrike" dirty="0">
                          <a:effectLst/>
                        </a:rPr>
                        <a:t>Nombre de refus R.L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</a:rPr>
                        <a:t>9</a:t>
                      </a:r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0156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d’élèves orientés en 6</a:t>
                      </a:r>
                      <a:r>
                        <a:rPr lang="fr-FR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800" u="none" strike="noStrike" dirty="0">
                          <a:effectLst/>
                        </a:rPr>
                        <a:t>Nombre d'élèves </a:t>
                      </a:r>
                      <a:r>
                        <a:rPr lang="fr-FR" sz="1800" u="none" strike="noStrike" dirty="0" smtClean="0">
                          <a:effectLst/>
                        </a:rPr>
                        <a:t>orientés en 5ème </a:t>
                      </a:r>
                      <a:r>
                        <a:rPr lang="fr-FR" sz="1800" u="none" strike="noStrike" dirty="0">
                          <a:effectLst/>
                        </a:rPr>
                        <a:t>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 smtClean="0">
                          <a:effectLst/>
                        </a:rPr>
                        <a:t>Nombre d'élèves orientés en 4ème :</a:t>
                      </a:r>
                      <a:endParaRPr lang="fr-F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90073" y="4459256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Orientations </a:t>
            </a:r>
            <a:r>
              <a:rPr lang="fr-FR" dirty="0"/>
              <a:t>CDAPH R19 </a:t>
            </a:r>
            <a:r>
              <a:rPr lang="fr-FR" dirty="0" smtClean="0"/>
              <a:t>en 5</a:t>
            </a:r>
            <a:r>
              <a:rPr lang="fr-FR" baseline="30000" dirty="0" smtClean="0"/>
              <a:t>ème</a:t>
            </a:r>
            <a:r>
              <a:rPr lang="fr-FR" dirty="0" smtClean="0"/>
              <a:t> : 13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en 4</a:t>
            </a:r>
            <a:r>
              <a:rPr lang="fr-FR" baseline="30000" dirty="0" smtClean="0"/>
              <a:t>ème</a:t>
            </a:r>
            <a:r>
              <a:rPr lang="fr-FR" dirty="0" smtClean="0"/>
              <a:t> :   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1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2.B – CDOEA 2nd degré</a:t>
            </a:r>
            <a:endParaRPr lang="fr-FR" sz="18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526473" y="1311966"/>
          <a:ext cx="7988877" cy="408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7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2.C - Projection d’effectifs R19</a:t>
            </a:r>
            <a:endParaRPr lang="fr-FR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65759"/>
              </p:ext>
            </p:extLst>
          </p:nvPr>
        </p:nvGraphicFramePr>
        <p:xfrm>
          <a:off x="559520" y="2835562"/>
          <a:ext cx="3048000" cy="1739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53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R18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R19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∆ +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6</a:t>
                      </a:r>
                      <a:r>
                        <a:rPr lang="fr-FR" sz="1400" u="none" strike="noStrike" baseline="30000" dirty="0">
                          <a:effectLst/>
                          <a:latin typeface="+mn-lt"/>
                        </a:rPr>
                        <a:t>ème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5</a:t>
                      </a:r>
                      <a:r>
                        <a:rPr lang="fr-FR" sz="1400" u="none" strike="noStrike" baseline="30000">
                          <a:effectLst/>
                          <a:latin typeface="+mn-lt"/>
                        </a:rPr>
                        <a:t>ème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4</a:t>
                      </a:r>
                      <a:r>
                        <a:rPr lang="fr-FR" sz="1400" u="none" strike="noStrike" baseline="30000">
                          <a:effectLst/>
                          <a:latin typeface="+mn-lt"/>
                        </a:rPr>
                        <a:t>ème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3</a:t>
                      </a:r>
                      <a:r>
                        <a:rPr lang="fr-FR" sz="1400" u="none" strike="noStrike" baseline="30000">
                          <a:effectLst/>
                          <a:latin typeface="+mn-lt"/>
                        </a:rPr>
                        <a:t>ème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+mn-lt"/>
                        </a:rPr>
                        <a:t>Total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23977"/>
              </p:ext>
            </p:extLst>
          </p:nvPr>
        </p:nvGraphicFramePr>
        <p:xfrm>
          <a:off x="3773054" y="2059709"/>
          <a:ext cx="4572000" cy="310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19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>
                <a:solidFill>
                  <a:schemeClr val="bg1"/>
                </a:solidFill>
              </a:rPr>
              <a:t>3. Calendrier et modalités de communication des résultats des commissions </a:t>
            </a:r>
            <a:endParaRPr lang="fr-F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 smtClean="0">
                <a:solidFill>
                  <a:schemeClr val="bg1"/>
                </a:solidFill>
              </a:rPr>
              <a:t>(</a:t>
            </a:r>
            <a:r>
              <a:rPr lang="fr-FR" sz="2800" dirty="0">
                <a:solidFill>
                  <a:schemeClr val="bg1"/>
                </a:solidFill>
              </a:rPr>
              <a:t>écoles, collèges, familles)</a:t>
            </a: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437531"/>
            <a:ext cx="8259832" cy="4114371"/>
          </a:xfrm>
        </p:spPr>
        <p:txBody>
          <a:bodyPr>
            <a:noAutofit/>
          </a:bodyPr>
          <a:lstStyle/>
          <a:p>
            <a:r>
              <a:rPr lang="fr-FR" sz="1800" dirty="0" smtClean="0"/>
              <a:t>3.A - Communication des résultats de la CDOEA 1D : 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7936"/>
              </p:ext>
            </p:extLst>
          </p:nvPr>
        </p:nvGraphicFramePr>
        <p:xfrm>
          <a:off x="619647" y="1397000"/>
          <a:ext cx="7931500" cy="251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7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Calendrier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Modalités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Ecoles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Affelnet</a:t>
                      </a:r>
                      <a:r>
                        <a:rPr lang="fr-FR" baseline="0" dirty="0" smtClean="0"/>
                        <a:t> 6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Mercredi 12 juin</a:t>
                      </a:r>
                      <a:endParaRPr lang="fr-FR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Affelnet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Inscriptions du 14 au 16 juin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Familles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Jeudi 13 juin au soir site </a:t>
                      </a:r>
                      <a:r>
                        <a:rPr lang="fr-FR" dirty="0" err="1" smtClean="0"/>
                        <a:t>Ac</a:t>
                      </a:r>
                      <a:r>
                        <a:rPr lang="fr-FR" dirty="0" smtClean="0"/>
                        <a:t> Paris</a:t>
                      </a:r>
                      <a:endParaRPr lang="fr-FR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IEN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idem</a:t>
                      </a:r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4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437531"/>
            <a:ext cx="8259832" cy="4114371"/>
          </a:xfrm>
        </p:spPr>
        <p:txBody>
          <a:bodyPr>
            <a:noAutofit/>
          </a:bodyPr>
          <a:lstStyle/>
          <a:p>
            <a:r>
              <a:rPr lang="fr-FR" sz="1800" dirty="0" smtClean="0"/>
              <a:t>3.B - Communication des résultats de la CDOEA 2D : 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56356"/>
              </p:ext>
            </p:extLst>
          </p:nvPr>
        </p:nvGraphicFramePr>
        <p:xfrm>
          <a:off x="619647" y="1397000"/>
          <a:ext cx="79315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7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Calendrier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Modalités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Collèges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Mercredi 12</a:t>
                      </a:r>
                      <a:r>
                        <a:rPr lang="fr-FR" baseline="0" dirty="0" smtClean="0"/>
                        <a:t> juin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Notif</a:t>
                      </a:r>
                      <a:r>
                        <a:rPr lang="fr-FR" dirty="0" smtClean="0"/>
                        <a:t>° aux C.E dès affectation Elena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automatique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9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Familles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Niveaux</a:t>
                      </a:r>
                      <a:r>
                        <a:rPr lang="fr-FR" baseline="0" dirty="0" smtClean="0"/>
                        <a:t> 5,4,3 : 28 juin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Site </a:t>
                      </a:r>
                      <a:r>
                        <a:rPr lang="fr-FR" dirty="0" err="1" smtClean="0"/>
                        <a:t>Ac</a:t>
                      </a:r>
                      <a:r>
                        <a:rPr lang="fr-FR" dirty="0" smtClean="0"/>
                        <a:t> Paris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>
                <a:solidFill>
                  <a:schemeClr val="bg1"/>
                </a:solidFill>
              </a:rPr>
              <a:t>4. A</a:t>
            </a:r>
            <a:r>
              <a:rPr lang="fr-FR" sz="2800" dirty="0" smtClean="0">
                <a:solidFill>
                  <a:schemeClr val="bg1"/>
                </a:solidFill>
              </a:rPr>
              <a:t>ffectations R19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1728316"/>
            <a:ext cx="8259832" cy="4019341"/>
          </a:xfrm>
        </p:spPr>
        <p:txBody>
          <a:bodyPr>
            <a:noAutofit/>
          </a:bodyPr>
          <a:lstStyle/>
          <a:p>
            <a:r>
              <a:rPr lang="fr-FR" sz="1800" dirty="0" smtClean="0"/>
              <a:t>4.A – Situation R19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-Pas d’élèves 6S à affecter pour maintenir une section mixte 6-5 à Prévert.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>
                <a:sym typeface="Wingdings" panose="05000000000000000000" pitchFamily="2" charset="2"/>
              </a:rPr>
              <a:t> </a:t>
            </a:r>
            <a:r>
              <a:rPr lang="fr-FR" sz="1800" dirty="0" smtClean="0"/>
              <a:t>14 divisions en 6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SEGPA : capacité de 224 élèves.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ym typeface="Wingdings" panose="05000000000000000000" pitchFamily="2" charset="2"/>
              </a:rPr>
              <a:t> </a:t>
            </a:r>
            <a:r>
              <a:rPr lang="fr-FR" sz="1800" dirty="0" smtClean="0"/>
              <a:t>15 divisions par niveau en 5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, 4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, 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: </a:t>
            </a:r>
            <a:r>
              <a:rPr lang="fr-FR" sz="1800" dirty="0"/>
              <a:t>capacité de </a:t>
            </a:r>
            <a:r>
              <a:rPr lang="fr-FR" sz="1800" dirty="0" smtClean="0"/>
              <a:t>3 x 240 élèves (720)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2478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437531"/>
            <a:ext cx="8259832" cy="5028772"/>
          </a:xfrm>
        </p:spPr>
        <p:txBody>
          <a:bodyPr>
            <a:noAutofit/>
          </a:bodyPr>
          <a:lstStyle/>
          <a:p>
            <a:r>
              <a:rPr lang="fr-FR" sz="1800" dirty="0" smtClean="0"/>
              <a:t>4.B – Présentation des tableaux Excel pour affectations 6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S R19 :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22825"/>
              </p:ext>
            </p:extLst>
          </p:nvPr>
        </p:nvGraphicFramePr>
        <p:xfrm>
          <a:off x="437321" y="1376624"/>
          <a:ext cx="8334889" cy="3489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26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8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42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1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653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08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87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Niveau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SEGPA du CLG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NOM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PRENOM</a:t>
                      </a:r>
                      <a:endParaRPr lang="fr-FR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SEXE</a:t>
                      </a:r>
                      <a:endParaRPr lang="fr-FR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DATE DE N.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ECOLE D'ORIGINE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CLASSE</a:t>
                      </a:r>
                      <a:endParaRPr lang="fr-FR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Noms RESP. LEGAUX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ADRESSE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ARRDT.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TEL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Observations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6ème 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SANOGO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Sara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2007-09-08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Neuve St Pierre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Evelyne Banatchey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4, rue de l'Arsenal-Cité St Martin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07.54.08.80.73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6ème 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11 P. De Rozier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MOKNI GHALI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Anas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2008-11-21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Cité Voltaire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Zahra Karmous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46, rue Trousseau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06.26.33.59.42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11 P. De Rozier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BATISTA-MARTINS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Mickaël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2007-06-10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Keller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Maria Martins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59, rue du Fbg St Antoine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06.09.70.73.58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11 P. De Rozier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DOSSO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Aboulaye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2008-06-22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 err="1">
                          <a:effectLst/>
                        </a:rPr>
                        <a:t>Pihet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Fatou Fofana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4, rue de la Folie Mericourt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06.18.54.51.77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BAMBA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Assata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2007-01-04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Pihet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Nassatou Diaby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58, avenue Parmentier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07.53.12.68.56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MVUCANI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Benvindo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2007-05-06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Sevran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Rutha Yayenda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29, rue Traversière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07.51.53.00.09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MEBARKI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 err="1">
                          <a:effectLst/>
                        </a:rPr>
                        <a:t>Rian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2007-06-04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Picpus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Julie Mebarki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8, rue Christian Dewet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06.67.26.59.99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DELADJI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Amina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F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2007-05-04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165 Bercy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Rachida Gaira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3, cour du Ginkgo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06.51.19.65.73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SAMAKE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Siacka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M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2008-04-13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Tlemcen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CM2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MME TOUNKARA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22 boulevard de Strasbourg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07 55 35 37 98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TADRES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Christelle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2008-11-24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PRIVEE LA PROVIDENCE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71  RUE DE LA PLAINE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75020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0619066558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DOUMBOUYA SOUMAH 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Laurent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2008-07-25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15 RUE SORBIER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12 BIS  RUE ROBERT ET SONIA DELAUNAY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0650226680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FELOUAH 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Sarah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2008-09-15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ST JACQUES (28 r)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12  AVENUE PARMENTIER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75011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0647516699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TRAORE 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Ibrahim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2008-08-22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PYRENEES (293 r) (A)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29  RUE TRAVERSIERE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75012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0751302689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ESH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STEPHAN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Leo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2008-07-27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76/78  RUE DE REUILLY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75012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ESH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7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6ème 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11 P. De Rozier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FAJARI</a:t>
                      </a:r>
                      <a:endParaRPr lang="fr-FR" sz="8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Nawel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2007-10-05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PIHET (1 r)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 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71  RUE D AVRON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75020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0751151244</a:t>
                      </a:r>
                      <a:endParaRPr lang="fr-FR" sz="8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ESH</a:t>
                      </a:r>
                      <a:endParaRPr lang="fr-FR" sz="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0" marR="3970" marT="397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62267" y="5114611"/>
            <a:ext cx="8409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Tableaux transmis à Valérie Stadtler le 05/06 afin de commencer la saisie en priorité sur le niveau 6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498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779176"/>
            <a:ext cx="8259832" cy="470722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Ordre du jour :</a:t>
            </a:r>
            <a:br>
              <a:rPr lang="fr-FR" sz="24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1. L’année scolaire 2018-2019 en SEGPA : quelques chiffres.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2. Bilan des CDOEA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et 2</a:t>
            </a:r>
            <a:r>
              <a:rPr lang="fr-FR" sz="2000" baseline="30000" dirty="0" smtClean="0"/>
              <a:t>nd</a:t>
            </a:r>
            <a:r>
              <a:rPr lang="fr-FR" sz="2000" dirty="0" smtClean="0"/>
              <a:t> degré : pré-orientations en 6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, orientations en 5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et 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SEGPA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3. Calendrier et modalités de communication des résultats des commissions (écoles, collèges, familles)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4. Projet d’affectations R19</a:t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5. Traitement des affectations : calendrier, modalités.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89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2"/>
            <a:ext cx="8259832" cy="5385916"/>
          </a:xfrm>
        </p:spPr>
        <p:txBody>
          <a:bodyPr>
            <a:noAutofit/>
          </a:bodyPr>
          <a:lstStyle/>
          <a:p>
            <a:r>
              <a:rPr lang="fr-FR" sz="1800" dirty="0" smtClean="0"/>
              <a:t>4.C – Projection d’effectifs R19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709091"/>
              </p:ext>
            </p:extLst>
          </p:nvPr>
        </p:nvGraphicFramePr>
        <p:xfrm>
          <a:off x="437322" y="944546"/>
          <a:ext cx="8259832" cy="480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1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2"/>
            <a:ext cx="8259832" cy="5385916"/>
          </a:xfrm>
        </p:spPr>
        <p:txBody>
          <a:bodyPr>
            <a:noAutofit/>
          </a:bodyPr>
          <a:lstStyle/>
          <a:p>
            <a:r>
              <a:rPr lang="fr-FR" sz="1800" dirty="0" smtClean="0"/>
              <a:t>4.D – Places vacantes par SEGPA R19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2060"/>
              </p:ext>
            </p:extLst>
          </p:nvPr>
        </p:nvGraphicFramePr>
        <p:xfrm>
          <a:off x="442912" y="1095270"/>
          <a:ext cx="8258175" cy="457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092809" y="5868230"/>
            <a:ext cx="218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Total PV : 112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8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2"/>
            <a:ext cx="8259832" cy="5385916"/>
          </a:xfrm>
        </p:spPr>
        <p:txBody>
          <a:bodyPr>
            <a:noAutofit/>
          </a:bodyPr>
          <a:lstStyle/>
          <a:p>
            <a:r>
              <a:rPr lang="fr-FR" sz="1800" dirty="0" smtClean="0"/>
              <a:t>4.D – Places vacantes par SEGPA R19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65453"/>
              </p:ext>
            </p:extLst>
          </p:nvPr>
        </p:nvGraphicFramePr>
        <p:xfrm>
          <a:off x="623261" y="1165608"/>
          <a:ext cx="7887954" cy="4427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6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Arrdt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Etablissement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6ème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5ème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4ème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3ème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Total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75006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Jacques Prévert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7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Pilâtre De Rozier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Germaine Tillion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Elsa Triolet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Alberto Giacometti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Guillaume Apollinaire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La Rose Blanche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Hector Berlioz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Aimé Césaire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Marx Dormoy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Georges Brassens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Edouard Pailleron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JB Clément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75020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SEGPA Robert Doisneau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75020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SEGPA Pierre Mendes France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58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Total</a:t>
                      </a:r>
                      <a:r>
                        <a:rPr lang="fr-FR" sz="1200" b="1" u="none" strike="noStrike" baseline="0" dirty="0" smtClean="0">
                          <a:effectLst/>
                        </a:rPr>
                        <a:t>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34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112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2"/>
            <a:ext cx="8259832" cy="5385916"/>
          </a:xfrm>
        </p:spPr>
        <p:txBody>
          <a:bodyPr>
            <a:noAutofit/>
          </a:bodyPr>
          <a:lstStyle/>
          <a:p>
            <a:r>
              <a:rPr lang="fr-FR" sz="1800" dirty="0" smtClean="0"/>
              <a:t>4.E – Places </a:t>
            </a:r>
            <a:r>
              <a:rPr lang="fr-FR" sz="1800" dirty="0"/>
              <a:t>vacantes R19 </a:t>
            </a:r>
            <a:r>
              <a:rPr lang="fr-FR" sz="1800" dirty="0" smtClean="0"/>
              <a:t> par </a:t>
            </a:r>
            <a:r>
              <a:rPr lang="fr-FR" sz="1800" dirty="0"/>
              <a:t>niveau sur </a:t>
            </a:r>
            <a:r>
              <a:rPr lang="fr-FR" sz="1800" dirty="0" smtClean="0"/>
              <a:t>l'académie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47805"/>
              </p:ext>
            </p:extLst>
          </p:nvPr>
        </p:nvGraphicFramePr>
        <p:xfrm>
          <a:off x="2036715" y="1081426"/>
          <a:ext cx="5061045" cy="448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955436" y="3322209"/>
            <a:ext cx="218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Total PV : 112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4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361741"/>
            <a:ext cx="8259832" cy="5496447"/>
          </a:xfrm>
        </p:spPr>
        <p:txBody>
          <a:bodyPr>
            <a:noAutofit/>
          </a:bodyPr>
          <a:lstStyle/>
          <a:p>
            <a:r>
              <a:rPr lang="fr-FR" sz="1800" dirty="0" smtClean="0"/>
              <a:t>4.F – Places </a:t>
            </a:r>
            <a:r>
              <a:rPr lang="fr-FR" sz="1800" dirty="0"/>
              <a:t>vacantes R19 par secteurs </a:t>
            </a:r>
            <a:r>
              <a:rPr lang="fr-FR" sz="1800" dirty="0" smtClean="0"/>
              <a:t>et par niveaux </a:t>
            </a:r>
            <a:r>
              <a:rPr lang="fr-FR" sz="1800" dirty="0"/>
              <a:t>sur </a:t>
            </a:r>
            <a:r>
              <a:rPr lang="fr-FR" sz="1800" dirty="0" smtClean="0"/>
              <a:t>l'académie :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152547"/>
              </p:ext>
            </p:extLst>
          </p:nvPr>
        </p:nvGraphicFramePr>
        <p:xfrm>
          <a:off x="437322" y="1112855"/>
          <a:ext cx="8259832" cy="456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00737" y="6085451"/>
            <a:ext cx="218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Total PV : 112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3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400" dirty="0">
                <a:solidFill>
                  <a:schemeClr val="bg1"/>
                </a:solidFill>
              </a:rPr>
              <a:t>5. </a:t>
            </a:r>
            <a:r>
              <a:rPr lang="fr-FR" sz="2400" dirty="0" smtClean="0">
                <a:solidFill>
                  <a:schemeClr val="bg1"/>
                </a:solidFill>
              </a:rPr>
              <a:t>Traitement </a:t>
            </a:r>
            <a:r>
              <a:rPr lang="fr-FR" sz="2400" dirty="0">
                <a:solidFill>
                  <a:schemeClr val="bg1"/>
                </a:solidFill>
              </a:rPr>
              <a:t>des </a:t>
            </a:r>
            <a:r>
              <a:rPr lang="fr-FR" sz="2400" dirty="0" smtClean="0">
                <a:solidFill>
                  <a:schemeClr val="bg1"/>
                </a:solidFill>
              </a:rPr>
              <a:t>affectations : calendrier, modalités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1728316"/>
            <a:ext cx="8259832" cy="4019341"/>
          </a:xfrm>
        </p:spPr>
        <p:txBody>
          <a:bodyPr>
            <a:noAutofit/>
          </a:bodyPr>
          <a:lstStyle/>
          <a:p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00589"/>
              </p:ext>
            </p:extLst>
          </p:nvPr>
        </p:nvGraphicFramePr>
        <p:xfrm>
          <a:off x="572757" y="502697"/>
          <a:ext cx="8124397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Calendrier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Modalités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Saisie Affelnet 6</a:t>
                      </a:r>
                      <a:r>
                        <a:rPr lang="fr-FR" sz="1800" baseline="30000" dirty="0" smtClean="0"/>
                        <a:t>ème</a:t>
                      </a:r>
                      <a:r>
                        <a:rPr lang="fr-FR" sz="1800" dirty="0" smtClean="0"/>
                        <a:t> :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DVE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Saisie Elena 5</a:t>
                      </a:r>
                      <a:r>
                        <a:rPr lang="fr-FR" sz="1800" baseline="30000" dirty="0" smtClean="0"/>
                        <a:t>ème</a:t>
                      </a:r>
                      <a:r>
                        <a:rPr lang="fr-FR" sz="1800" dirty="0" smtClean="0"/>
                        <a:t> + 4</a:t>
                      </a:r>
                      <a:r>
                        <a:rPr lang="fr-FR" sz="1800" baseline="30000" dirty="0" smtClean="0"/>
                        <a:t>ème</a:t>
                      </a:r>
                      <a:r>
                        <a:rPr lang="fr-FR" sz="1800" dirty="0" smtClean="0"/>
                        <a:t>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DVE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Envoi </a:t>
                      </a:r>
                      <a:r>
                        <a:rPr lang="fr-FR" sz="1800" dirty="0" smtClean="0"/>
                        <a:t>papier des </a:t>
                      </a:r>
                      <a:r>
                        <a:rPr lang="fr-FR" sz="1800" dirty="0" err="1" smtClean="0"/>
                        <a:t>notif</a:t>
                      </a:r>
                      <a:r>
                        <a:rPr lang="fr-FR" sz="1800" dirty="0" smtClean="0"/>
                        <a:t>°</a:t>
                      </a:r>
                      <a:r>
                        <a:rPr lang="fr-FR" sz="1800" baseline="0" dirty="0" smtClean="0"/>
                        <a:t> d’</a:t>
                      </a:r>
                      <a:r>
                        <a:rPr lang="fr-FR" sz="1800" baseline="0" dirty="0" err="1" smtClean="0"/>
                        <a:t>aff</a:t>
                      </a:r>
                      <a:r>
                        <a:rPr lang="fr-FR" sz="1800" baseline="0" dirty="0" smtClean="0"/>
                        <a:t>°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smtClean="0"/>
                        <a:t>aux familles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DVE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Envoi des listes de classes aux DACS :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Coordo</a:t>
                      </a:r>
                      <a:r>
                        <a:rPr lang="fr-FR" sz="1400" dirty="0" smtClean="0"/>
                        <a:t>. CDOEA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 gridSpan="4">
                  <a:txBody>
                    <a:bodyPr/>
                    <a:lstStyle/>
                    <a:p>
                      <a:r>
                        <a:rPr lang="fr-FR" dirty="0" smtClean="0"/>
                        <a:t>-Pas</a:t>
                      </a:r>
                      <a:r>
                        <a:rPr lang="fr-FR" baseline="0" dirty="0" smtClean="0"/>
                        <a:t> de courrier CDOEA en + des </a:t>
                      </a:r>
                      <a:r>
                        <a:rPr lang="fr-FR" baseline="0" dirty="0" err="1" smtClean="0"/>
                        <a:t>notif</a:t>
                      </a:r>
                      <a:r>
                        <a:rPr lang="fr-FR" baseline="0" dirty="0" smtClean="0"/>
                        <a:t>° DVE.</a:t>
                      </a:r>
                    </a:p>
                    <a:p>
                      <a:r>
                        <a:rPr lang="fr-FR" baseline="0" dirty="0" smtClean="0"/>
                        <a:t>-Info DACS non </a:t>
                      </a:r>
                      <a:r>
                        <a:rPr lang="fr-FR" baseline="0" dirty="0" err="1" smtClean="0"/>
                        <a:t>inscript</a:t>
                      </a:r>
                      <a:r>
                        <a:rPr lang="fr-FR" baseline="0" dirty="0" smtClean="0"/>
                        <a:t>° : </a:t>
                      </a:r>
                      <a:r>
                        <a:rPr lang="fr-FR" baseline="0" dirty="0" err="1" smtClean="0"/>
                        <a:t>ce.dve</a:t>
                      </a:r>
                      <a:r>
                        <a:rPr lang="fr-FR" baseline="0" dirty="0" smtClean="0"/>
                        <a:t> + </a:t>
                      </a:r>
                      <a:r>
                        <a:rPr lang="fr-FR" baseline="0" dirty="0" err="1" smtClean="0"/>
                        <a:t>ce.cdoea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-Com° 27/08 : affect° des élèves sans solution. Info DACS au plus tard le 26/08.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>
                <a:solidFill>
                  <a:schemeClr val="bg1"/>
                </a:solidFill>
              </a:rPr>
              <a:t>1. L’année scolaire 2018-2019 en SEGPA : quelques chiffres.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1A – Répartition des effectifs 18-19 F/G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431492" y="1381475"/>
          <a:ext cx="2193203" cy="1382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5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Filles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Garçons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∑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r>
                        <a:rPr lang="fr-FR" sz="1100" u="none" strike="noStrike" baseline="30000" dirty="0">
                          <a:effectLst/>
                        </a:rPr>
                        <a:t>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116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r>
                        <a:rPr lang="fr-FR" sz="1100" u="none" strike="noStrike" baseline="30000" dirty="0">
                          <a:effectLst/>
                        </a:rPr>
                        <a:t>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183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r>
                        <a:rPr lang="fr-FR" sz="1100" u="none" strike="noStrike" baseline="30000">
                          <a:effectLst/>
                        </a:rPr>
                        <a:t>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9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r>
                        <a:rPr lang="fr-FR" sz="1100" u="none" strike="noStrike" baseline="30000">
                          <a:effectLst/>
                        </a:rPr>
                        <a:t>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128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Total :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281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480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761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4517700" y="1381475"/>
          <a:ext cx="4179454" cy="272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526328" y="3207863"/>
          <a:ext cx="3467820" cy="210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62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22" y="437532"/>
            <a:ext cx="8259832" cy="883268"/>
          </a:xfrm>
        </p:spPr>
        <p:txBody>
          <a:bodyPr/>
          <a:lstStyle/>
          <a:p>
            <a:r>
              <a:rPr lang="fr-FR" dirty="0" smtClean="0"/>
              <a:t>1B – Répartition des E.S.H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437322" y="1099128"/>
          <a:ext cx="8259831" cy="435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6064401" y="1678081"/>
          <a:ext cx="2632752" cy="206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0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1C – Elèves à l’heure / en retard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866900" y="1128279"/>
          <a:ext cx="5151582" cy="109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53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Avance 1 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A l'heure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Retard 1 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Retard 2 ans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Retard 3 ans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Effectif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6ème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175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5ème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0,50%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1,70%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183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4ème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2,50%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0,50%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3ème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81%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</a:rPr>
                        <a:t>199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1228436" y="2382982"/>
          <a:ext cx="6326909" cy="324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0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1D - Vie scolaire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5132070" y="341069"/>
          <a:ext cx="3876623" cy="256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986530" y="2813538"/>
          <a:ext cx="7481455" cy="300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4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5840" y="1454760"/>
            <a:ext cx="7770960" cy="302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4400" spc="-1" dirty="0" smtClean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dirty="0">
                <a:solidFill>
                  <a:schemeClr val="bg1"/>
                </a:solidFill>
              </a:rPr>
              <a:t>2. Bilan des CDOEA 1</a:t>
            </a:r>
            <a:r>
              <a:rPr lang="fr-FR" sz="2800" baseline="30000" dirty="0">
                <a:solidFill>
                  <a:schemeClr val="bg1"/>
                </a:solidFill>
              </a:rPr>
              <a:t>er</a:t>
            </a:r>
            <a:r>
              <a:rPr lang="fr-FR" sz="2800" dirty="0">
                <a:solidFill>
                  <a:schemeClr val="bg1"/>
                </a:solidFill>
              </a:rPr>
              <a:t> et 2</a:t>
            </a:r>
            <a:r>
              <a:rPr lang="fr-FR" sz="2800" baseline="30000" dirty="0">
                <a:solidFill>
                  <a:schemeClr val="bg1"/>
                </a:solidFill>
              </a:rPr>
              <a:t>nd</a:t>
            </a:r>
            <a:r>
              <a:rPr lang="fr-FR" sz="2800" dirty="0">
                <a:solidFill>
                  <a:schemeClr val="bg1"/>
                </a:solidFill>
              </a:rPr>
              <a:t> degré : </a:t>
            </a:r>
            <a:endParaRPr lang="fr-FR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dirty="0" smtClean="0">
                <a:solidFill>
                  <a:schemeClr val="bg1"/>
                </a:solidFill>
              </a:rPr>
              <a:t>-Pré-orientations </a:t>
            </a:r>
            <a:r>
              <a:rPr lang="fr-FR" sz="2800" dirty="0">
                <a:solidFill>
                  <a:schemeClr val="bg1"/>
                </a:solidFill>
              </a:rPr>
              <a:t>en 6</a:t>
            </a:r>
            <a:r>
              <a:rPr lang="fr-FR" sz="2800" baseline="30000" dirty="0">
                <a:solidFill>
                  <a:schemeClr val="bg1"/>
                </a:solidFill>
              </a:rPr>
              <a:t>ème</a:t>
            </a:r>
            <a:r>
              <a:rPr lang="fr-FR" sz="2800" dirty="0">
                <a:solidFill>
                  <a:schemeClr val="bg1"/>
                </a:solidFill>
              </a:rPr>
              <a:t> , </a:t>
            </a:r>
            <a:endParaRPr lang="fr-FR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dirty="0" smtClean="0">
                <a:solidFill>
                  <a:schemeClr val="bg1"/>
                </a:solidFill>
              </a:rPr>
              <a:t>-Orientations </a:t>
            </a:r>
            <a:r>
              <a:rPr lang="fr-FR" sz="2800" dirty="0">
                <a:solidFill>
                  <a:schemeClr val="bg1"/>
                </a:solidFill>
              </a:rPr>
              <a:t>en 5</a:t>
            </a:r>
            <a:r>
              <a:rPr lang="fr-FR" sz="2800" baseline="30000" dirty="0">
                <a:solidFill>
                  <a:schemeClr val="bg1"/>
                </a:solidFill>
              </a:rPr>
              <a:t>ème</a:t>
            </a:r>
            <a:r>
              <a:rPr lang="fr-FR" sz="2800" dirty="0">
                <a:solidFill>
                  <a:schemeClr val="bg1"/>
                </a:solidFill>
              </a:rPr>
              <a:t> et 4</a:t>
            </a:r>
            <a:r>
              <a:rPr lang="fr-FR" sz="2800" baseline="30000" dirty="0">
                <a:solidFill>
                  <a:schemeClr val="bg1"/>
                </a:solidFill>
              </a:rPr>
              <a:t>ème</a:t>
            </a:r>
            <a:r>
              <a:rPr lang="fr-FR" sz="2800" dirty="0">
                <a:solidFill>
                  <a:schemeClr val="bg1"/>
                </a:solidFill>
              </a:rPr>
              <a:t> SEGPA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endParaRPr lang="fr-FR" sz="44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2.A – CDOEA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degré</a:t>
            </a:r>
            <a:endParaRPr lang="fr-FR" sz="1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06431"/>
              </p:ext>
            </p:extLst>
          </p:nvPr>
        </p:nvGraphicFramePr>
        <p:xfrm>
          <a:off x="1029855" y="1466098"/>
          <a:ext cx="3893127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4218">
                  <a:extLst>
                    <a:ext uri="{9D8B030D-6E8A-4147-A177-3AD203B41FA5}">
                      <a16:colId xmlns:a16="http://schemas.microsoft.com/office/drawing/2014/main" val="51759957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818773374"/>
                    </a:ext>
                  </a:extLst>
                </a:gridCol>
              </a:tblGrid>
              <a:tr h="2737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Nombre de dossiers reçus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191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2184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Nombre de refus R.L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>
                          <a:effectLst/>
                        </a:rPr>
                        <a:t>36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01560"/>
                  </a:ext>
                </a:extLst>
              </a:tr>
              <a:tr h="2737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Nombre d'élèves pré-orientés :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u="none" strike="noStrike" dirty="0" smtClean="0">
                          <a:effectLst/>
                        </a:rPr>
                        <a:t>133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29855" y="3786578"/>
            <a:ext cx="408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Pré-orientations </a:t>
            </a:r>
            <a:r>
              <a:rPr lang="fr-FR" dirty="0"/>
              <a:t>CDAPH R19 au </a:t>
            </a:r>
            <a:r>
              <a:rPr lang="fr-FR" dirty="0" smtClean="0"/>
              <a:t>6 juin: 65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C9FD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Paris-diapo-2018" id="{F8D721AF-B5D4-A04F-8CE1-9A68663DAD84}" vid="{DFDADEA6-2C52-3B46-A9A9-6DC081797928}"/>
    </a:ext>
  </a:extLst>
</a:theme>
</file>

<file path=ppt/theme/theme2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C9FD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acparis-diapo-2018</Template>
  <TotalTime>1114</TotalTime>
  <Words>1195</Words>
  <Application>Microsoft Office PowerPoint</Application>
  <PresentationFormat>Affichage à l'écran (4:3)</PresentationFormat>
  <Paragraphs>559</Paragraphs>
  <Slides>26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26</vt:i4>
      </vt:variant>
    </vt:vector>
  </HeadingPairs>
  <TitlesOfParts>
    <vt:vector size="43" baseType="lpstr">
      <vt:lpstr>MS PGothic</vt:lpstr>
      <vt:lpstr>Archive</vt:lpstr>
      <vt:lpstr>Arial</vt:lpstr>
      <vt:lpstr>Arial Black</vt:lpstr>
      <vt:lpstr>Arial Italic</vt:lpstr>
      <vt:lpstr>Arial Narrow</vt:lpstr>
      <vt:lpstr>Calibri</vt:lpstr>
      <vt:lpstr>Calibri Light</vt:lpstr>
      <vt:lpstr>DejaVu Sans</vt:lpstr>
      <vt:lpstr>Symbol</vt:lpstr>
      <vt:lpstr>Wingdings</vt:lpstr>
      <vt:lpstr>Thème Office</vt:lpstr>
      <vt:lpstr>pages de contenus</vt:lpstr>
      <vt:lpstr>1_pages de contenus</vt:lpstr>
      <vt:lpstr>2_pages de contenus</vt:lpstr>
      <vt:lpstr>3_pages de contenus</vt:lpstr>
      <vt:lpstr>3_Office Theme</vt:lpstr>
      <vt:lpstr>Présentation PowerPoint</vt:lpstr>
      <vt:lpstr>Ordre du jour :  1. L’année scolaire 2018-2019 en SEGPA : quelques chiffres.  2. Bilan des CDOEA 1er et 2nd degré : pré-orientations en 6ème , orientations en 5ème et 4ème SEGPA  3. Calendrier et modalités de communication des résultats des commissions (écoles, collèges, familles)  4. Projet d’affectations R19  5. Traitement des affectations : calendrier, modalités.</vt:lpstr>
      <vt:lpstr>Présentation PowerPoint</vt:lpstr>
      <vt:lpstr>1A – Répartition des effectifs 18-19 F/G</vt:lpstr>
      <vt:lpstr>1B – Répartition des E.S.H</vt:lpstr>
      <vt:lpstr>1C – Elèves à l’heure / en retard</vt:lpstr>
      <vt:lpstr>1D - Vie scolaire</vt:lpstr>
      <vt:lpstr>Présentation PowerPoint</vt:lpstr>
      <vt:lpstr>2.A – CDOEA 1er degré</vt:lpstr>
      <vt:lpstr>2.A – CDOEA 1er degré</vt:lpstr>
      <vt:lpstr>2.B – CDOEA 2nd degré</vt:lpstr>
      <vt:lpstr>2.B – CDOEA 2nd degré</vt:lpstr>
      <vt:lpstr>2.C - Projection d’effectifs R19</vt:lpstr>
      <vt:lpstr>Présentation PowerPoint</vt:lpstr>
      <vt:lpstr>3.A - Communication des résultats de la CDOEA 1D :                </vt:lpstr>
      <vt:lpstr>3.B - Communication des résultats de la CDOEA 2D :                </vt:lpstr>
      <vt:lpstr>Présentation PowerPoint</vt:lpstr>
      <vt:lpstr>4.A – Situation R19 :  -Pas d’élèves 6S à affecter pour maintenir une section mixte 6-5 à Prévert.   14 divisions en 6ème SEGPA : capacité de 224 élèves.   15 divisions par niveau en 5ème, 4ème, 3ème : capacité de 3 x 240 élèves (720)                 </vt:lpstr>
      <vt:lpstr>4.B – Présentation des tableaux Excel pour affectations 6ème S R19 :                </vt:lpstr>
      <vt:lpstr>4.C – Projection d’effectifs R19 :                   </vt:lpstr>
      <vt:lpstr>4.D – Places vacantes par SEGPA R19 :                   </vt:lpstr>
      <vt:lpstr>4.D – Places vacantes par SEGPA R19 :                   </vt:lpstr>
      <vt:lpstr>4.E – Places vacantes R19  par niveau sur l'académie :                   </vt:lpstr>
      <vt:lpstr>4.F – Places vacantes R19 par secteurs et par niveaux sur l'académie :                   </vt:lpstr>
      <vt:lpstr>Présentation PowerPoint</vt:lpstr>
      <vt:lpstr>                  </vt:lpstr>
    </vt:vector>
  </TitlesOfParts>
  <Company>Académie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Muriel GERAUDIE</dc:creator>
  <cp:lastModifiedBy>Elise GRESSANT</cp:lastModifiedBy>
  <cp:revision>62</cp:revision>
  <dcterms:created xsi:type="dcterms:W3CDTF">2019-04-09T12:55:55Z</dcterms:created>
  <dcterms:modified xsi:type="dcterms:W3CDTF">2019-06-07T15:08:52Z</dcterms:modified>
</cp:coreProperties>
</file>